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0" r:id="rId4"/>
    <p:sldId id="258" r:id="rId5"/>
    <p:sldId id="262" r:id="rId6"/>
    <p:sldId id="263" r:id="rId7"/>
    <p:sldId id="264" r:id="rId8"/>
    <p:sldId id="265"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varScale="1">
        <p:scale>
          <a:sx n="90" d="100"/>
          <a:sy n="90" d="100"/>
        </p:scale>
        <p:origin x="468"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E"/>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E"/>
          </a:p>
        </p:txBody>
      </p:sp>
      <p:sp>
        <p:nvSpPr>
          <p:cNvPr id="4" name="Date Placeholder 3"/>
          <p:cNvSpPr>
            <a:spLocks noGrp="1"/>
          </p:cNvSpPr>
          <p:nvPr>
            <p:ph type="dt" sz="half" idx="10"/>
          </p:nvPr>
        </p:nvSpPr>
        <p:spPr/>
        <p:txBody>
          <a:bodyPr/>
          <a:lstStyle/>
          <a:p>
            <a:fld id="{B29E19D4-B08C-43E0-AB7B-87CE919DE1EA}" type="datetimeFigureOut">
              <a:rPr lang="en-IE" smtClean="0"/>
              <a:t>26/03/2018</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49554211-084C-40BF-BA2F-5AB27CB46C12}" type="slidenum">
              <a:rPr lang="en-IE" smtClean="0"/>
              <a:t>‹#›</a:t>
            </a:fld>
            <a:endParaRPr lang="en-IE"/>
          </a:p>
        </p:txBody>
      </p:sp>
    </p:spTree>
    <p:extLst>
      <p:ext uri="{BB962C8B-B14F-4D97-AF65-F5344CB8AC3E}">
        <p14:creationId xmlns:p14="http://schemas.microsoft.com/office/powerpoint/2010/main" val="8007283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E"/>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p:cNvSpPr>
            <a:spLocks noGrp="1"/>
          </p:cNvSpPr>
          <p:nvPr>
            <p:ph type="dt" sz="half" idx="10"/>
          </p:nvPr>
        </p:nvSpPr>
        <p:spPr/>
        <p:txBody>
          <a:bodyPr/>
          <a:lstStyle/>
          <a:p>
            <a:fld id="{B29E19D4-B08C-43E0-AB7B-87CE919DE1EA}" type="datetimeFigureOut">
              <a:rPr lang="en-IE" smtClean="0"/>
              <a:t>26/03/2018</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49554211-084C-40BF-BA2F-5AB27CB46C12}" type="slidenum">
              <a:rPr lang="en-IE" smtClean="0"/>
              <a:t>‹#›</a:t>
            </a:fld>
            <a:endParaRPr lang="en-IE"/>
          </a:p>
        </p:txBody>
      </p:sp>
    </p:spTree>
    <p:extLst>
      <p:ext uri="{BB962C8B-B14F-4D97-AF65-F5344CB8AC3E}">
        <p14:creationId xmlns:p14="http://schemas.microsoft.com/office/powerpoint/2010/main" val="19799364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IE"/>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p:cNvSpPr>
            <a:spLocks noGrp="1"/>
          </p:cNvSpPr>
          <p:nvPr>
            <p:ph type="dt" sz="half" idx="10"/>
          </p:nvPr>
        </p:nvSpPr>
        <p:spPr/>
        <p:txBody>
          <a:bodyPr/>
          <a:lstStyle/>
          <a:p>
            <a:fld id="{B29E19D4-B08C-43E0-AB7B-87CE919DE1EA}" type="datetimeFigureOut">
              <a:rPr lang="en-IE" smtClean="0"/>
              <a:t>26/03/2018</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49554211-084C-40BF-BA2F-5AB27CB46C12}" type="slidenum">
              <a:rPr lang="en-IE" smtClean="0"/>
              <a:t>‹#›</a:t>
            </a:fld>
            <a:endParaRPr lang="en-IE"/>
          </a:p>
        </p:txBody>
      </p:sp>
    </p:spTree>
    <p:extLst>
      <p:ext uri="{BB962C8B-B14F-4D97-AF65-F5344CB8AC3E}">
        <p14:creationId xmlns:p14="http://schemas.microsoft.com/office/powerpoint/2010/main" val="27300301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E"/>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p:cNvSpPr>
            <a:spLocks noGrp="1"/>
          </p:cNvSpPr>
          <p:nvPr>
            <p:ph type="dt" sz="half" idx="10"/>
          </p:nvPr>
        </p:nvSpPr>
        <p:spPr/>
        <p:txBody>
          <a:bodyPr/>
          <a:lstStyle/>
          <a:p>
            <a:fld id="{B29E19D4-B08C-43E0-AB7B-87CE919DE1EA}" type="datetimeFigureOut">
              <a:rPr lang="en-IE" smtClean="0"/>
              <a:t>26/03/2018</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49554211-084C-40BF-BA2F-5AB27CB46C12}" type="slidenum">
              <a:rPr lang="en-IE" smtClean="0"/>
              <a:t>‹#›</a:t>
            </a:fld>
            <a:endParaRPr lang="en-IE"/>
          </a:p>
        </p:txBody>
      </p:sp>
    </p:spTree>
    <p:extLst>
      <p:ext uri="{BB962C8B-B14F-4D97-AF65-F5344CB8AC3E}">
        <p14:creationId xmlns:p14="http://schemas.microsoft.com/office/powerpoint/2010/main" val="6160260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E"/>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29E19D4-B08C-43E0-AB7B-87CE919DE1EA}" type="datetimeFigureOut">
              <a:rPr lang="en-IE" smtClean="0"/>
              <a:t>26/03/2018</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49554211-084C-40BF-BA2F-5AB27CB46C12}" type="slidenum">
              <a:rPr lang="en-IE" smtClean="0"/>
              <a:t>‹#›</a:t>
            </a:fld>
            <a:endParaRPr lang="en-IE"/>
          </a:p>
        </p:txBody>
      </p:sp>
    </p:spTree>
    <p:extLst>
      <p:ext uri="{BB962C8B-B14F-4D97-AF65-F5344CB8AC3E}">
        <p14:creationId xmlns:p14="http://schemas.microsoft.com/office/powerpoint/2010/main" val="15574393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E"/>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Date Placeholder 4"/>
          <p:cNvSpPr>
            <a:spLocks noGrp="1"/>
          </p:cNvSpPr>
          <p:nvPr>
            <p:ph type="dt" sz="half" idx="10"/>
          </p:nvPr>
        </p:nvSpPr>
        <p:spPr/>
        <p:txBody>
          <a:bodyPr/>
          <a:lstStyle/>
          <a:p>
            <a:fld id="{B29E19D4-B08C-43E0-AB7B-87CE919DE1EA}" type="datetimeFigureOut">
              <a:rPr lang="en-IE" smtClean="0"/>
              <a:t>26/03/2018</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49554211-084C-40BF-BA2F-5AB27CB46C12}" type="slidenum">
              <a:rPr lang="en-IE" smtClean="0"/>
              <a:t>‹#›</a:t>
            </a:fld>
            <a:endParaRPr lang="en-IE"/>
          </a:p>
        </p:txBody>
      </p:sp>
    </p:spTree>
    <p:extLst>
      <p:ext uri="{BB962C8B-B14F-4D97-AF65-F5344CB8AC3E}">
        <p14:creationId xmlns:p14="http://schemas.microsoft.com/office/powerpoint/2010/main" val="2958118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IE"/>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7" name="Date Placeholder 6"/>
          <p:cNvSpPr>
            <a:spLocks noGrp="1"/>
          </p:cNvSpPr>
          <p:nvPr>
            <p:ph type="dt" sz="half" idx="10"/>
          </p:nvPr>
        </p:nvSpPr>
        <p:spPr/>
        <p:txBody>
          <a:bodyPr/>
          <a:lstStyle/>
          <a:p>
            <a:fld id="{B29E19D4-B08C-43E0-AB7B-87CE919DE1EA}" type="datetimeFigureOut">
              <a:rPr lang="en-IE" smtClean="0"/>
              <a:t>26/03/2018</a:t>
            </a:fld>
            <a:endParaRPr lang="en-IE"/>
          </a:p>
        </p:txBody>
      </p:sp>
      <p:sp>
        <p:nvSpPr>
          <p:cNvPr id="8" name="Footer Placeholder 7"/>
          <p:cNvSpPr>
            <a:spLocks noGrp="1"/>
          </p:cNvSpPr>
          <p:nvPr>
            <p:ph type="ftr" sz="quarter" idx="11"/>
          </p:nvPr>
        </p:nvSpPr>
        <p:spPr/>
        <p:txBody>
          <a:bodyPr/>
          <a:lstStyle/>
          <a:p>
            <a:endParaRPr lang="en-IE"/>
          </a:p>
        </p:txBody>
      </p:sp>
      <p:sp>
        <p:nvSpPr>
          <p:cNvPr id="9" name="Slide Number Placeholder 8"/>
          <p:cNvSpPr>
            <a:spLocks noGrp="1"/>
          </p:cNvSpPr>
          <p:nvPr>
            <p:ph type="sldNum" sz="quarter" idx="12"/>
          </p:nvPr>
        </p:nvSpPr>
        <p:spPr/>
        <p:txBody>
          <a:bodyPr/>
          <a:lstStyle/>
          <a:p>
            <a:fld id="{49554211-084C-40BF-BA2F-5AB27CB46C12}" type="slidenum">
              <a:rPr lang="en-IE" smtClean="0"/>
              <a:t>‹#›</a:t>
            </a:fld>
            <a:endParaRPr lang="en-IE"/>
          </a:p>
        </p:txBody>
      </p:sp>
    </p:spTree>
    <p:extLst>
      <p:ext uri="{BB962C8B-B14F-4D97-AF65-F5344CB8AC3E}">
        <p14:creationId xmlns:p14="http://schemas.microsoft.com/office/powerpoint/2010/main" val="24437604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E"/>
          </a:p>
        </p:txBody>
      </p:sp>
      <p:sp>
        <p:nvSpPr>
          <p:cNvPr id="3" name="Date Placeholder 2"/>
          <p:cNvSpPr>
            <a:spLocks noGrp="1"/>
          </p:cNvSpPr>
          <p:nvPr>
            <p:ph type="dt" sz="half" idx="10"/>
          </p:nvPr>
        </p:nvSpPr>
        <p:spPr/>
        <p:txBody>
          <a:bodyPr/>
          <a:lstStyle/>
          <a:p>
            <a:fld id="{B29E19D4-B08C-43E0-AB7B-87CE919DE1EA}" type="datetimeFigureOut">
              <a:rPr lang="en-IE" smtClean="0"/>
              <a:t>26/03/2018</a:t>
            </a:fld>
            <a:endParaRPr lang="en-IE"/>
          </a:p>
        </p:txBody>
      </p:sp>
      <p:sp>
        <p:nvSpPr>
          <p:cNvPr id="4" name="Footer Placeholder 3"/>
          <p:cNvSpPr>
            <a:spLocks noGrp="1"/>
          </p:cNvSpPr>
          <p:nvPr>
            <p:ph type="ftr" sz="quarter" idx="11"/>
          </p:nvPr>
        </p:nvSpPr>
        <p:spPr/>
        <p:txBody>
          <a:bodyPr/>
          <a:lstStyle/>
          <a:p>
            <a:endParaRPr lang="en-IE"/>
          </a:p>
        </p:txBody>
      </p:sp>
      <p:sp>
        <p:nvSpPr>
          <p:cNvPr id="5" name="Slide Number Placeholder 4"/>
          <p:cNvSpPr>
            <a:spLocks noGrp="1"/>
          </p:cNvSpPr>
          <p:nvPr>
            <p:ph type="sldNum" sz="quarter" idx="12"/>
          </p:nvPr>
        </p:nvSpPr>
        <p:spPr/>
        <p:txBody>
          <a:bodyPr/>
          <a:lstStyle/>
          <a:p>
            <a:fld id="{49554211-084C-40BF-BA2F-5AB27CB46C12}" type="slidenum">
              <a:rPr lang="en-IE" smtClean="0"/>
              <a:t>‹#›</a:t>
            </a:fld>
            <a:endParaRPr lang="en-IE"/>
          </a:p>
        </p:txBody>
      </p:sp>
    </p:spTree>
    <p:extLst>
      <p:ext uri="{BB962C8B-B14F-4D97-AF65-F5344CB8AC3E}">
        <p14:creationId xmlns:p14="http://schemas.microsoft.com/office/powerpoint/2010/main" val="17020706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29E19D4-B08C-43E0-AB7B-87CE919DE1EA}" type="datetimeFigureOut">
              <a:rPr lang="en-IE" smtClean="0"/>
              <a:t>26/03/2018</a:t>
            </a:fld>
            <a:endParaRPr lang="en-IE"/>
          </a:p>
        </p:txBody>
      </p:sp>
      <p:sp>
        <p:nvSpPr>
          <p:cNvPr id="3" name="Footer Placeholder 2"/>
          <p:cNvSpPr>
            <a:spLocks noGrp="1"/>
          </p:cNvSpPr>
          <p:nvPr>
            <p:ph type="ftr" sz="quarter" idx="11"/>
          </p:nvPr>
        </p:nvSpPr>
        <p:spPr/>
        <p:txBody>
          <a:bodyPr/>
          <a:lstStyle/>
          <a:p>
            <a:endParaRPr lang="en-IE"/>
          </a:p>
        </p:txBody>
      </p:sp>
      <p:sp>
        <p:nvSpPr>
          <p:cNvPr id="4" name="Slide Number Placeholder 3"/>
          <p:cNvSpPr>
            <a:spLocks noGrp="1"/>
          </p:cNvSpPr>
          <p:nvPr>
            <p:ph type="sldNum" sz="quarter" idx="12"/>
          </p:nvPr>
        </p:nvSpPr>
        <p:spPr/>
        <p:txBody>
          <a:bodyPr/>
          <a:lstStyle/>
          <a:p>
            <a:fld id="{49554211-084C-40BF-BA2F-5AB27CB46C12}" type="slidenum">
              <a:rPr lang="en-IE" smtClean="0"/>
              <a:t>‹#›</a:t>
            </a:fld>
            <a:endParaRPr lang="en-IE"/>
          </a:p>
        </p:txBody>
      </p:sp>
    </p:spTree>
    <p:extLst>
      <p:ext uri="{BB962C8B-B14F-4D97-AF65-F5344CB8AC3E}">
        <p14:creationId xmlns:p14="http://schemas.microsoft.com/office/powerpoint/2010/main" val="13451018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E"/>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29E19D4-B08C-43E0-AB7B-87CE919DE1EA}" type="datetimeFigureOut">
              <a:rPr lang="en-IE" smtClean="0"/>
              <a:t>26/03/2018</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49554211-084C-40BF-BA2F-5AB27CB46C12}" type="slidenum">
              <a:rPr lang="en-IE" smtClean="0"/>
              <a:t>‹#›</a:t>
            </a:fld>
            <a:endParaRPr lang="en-IE"/>
          </a:p>
        </p:txBody>
      </p:sp>
    </p:spTree>
    <p:extLst>
      <p:ext uri="{BB962C8B-B14F-4D97-AF65-F5344CB8AC3E}">
        <p14:creationId xmlns:p14="http://schemas.microsoft.com/office/powerpoint/2010/main" val="2116115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E"/>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E"/>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29E19D4-B08C-43E0-AB7B-87CE919DE1EA}" type="datetimeFigureOut">
              <a:rPr lang="en-IE" smtClean="0"/>
              <a:t>26/03/2018</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49554211-084C-40BF-BA2F-5AB27CB46C12}" type="slidenum">
              <a:rPr lang="en-IE" smtClean="0"/>
              <a:t>‹#›</a:t>
            </a:fld>
            <a:endParaRPr lang="en-IE"/>
          </a:p>
        </p:txBody>
      </p:sp>
    </p:spTree>
    <p:extLst>
      <p:ext uri="{BB962C8B-B14F-4D97-AF65-F5344CB8AC3E}">
        <p14:creationId xmlns:p14="http://schemas.microsoft.com/office/powerpoint/2010/main" val="22308519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E"/>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29E19D4-B08C-43E0-AB7B-87CE919DE1EA}" type="datetimeFigureOut">
              <a:rPr lang="en-IE" smtClean="0"/>
              <a:t>26/03/2018</a:t>
            </a:fld>
            <a:endParaRPr lang="en-IE"/>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E"/>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9554211-084C-40BF-BA2F-5AB27CB46C12}" type="slidenum">
              <a:rPr lang="en-IE" smtClean="0"/>
              <a:t>‹#›</a:t>
            </a:fld>
            <a:endParaRPr lang="en-IE"/>
          </a:p>
        </p:txBody>
      </p:sp>
    </p:spTree>
    <p:extLst>
      <p:ext uri="{BB962C8B-B14F-4D97-AF65-F5344CB8AC3E}">
        <p14:creationId xmlns:p14="http://schemas.microsoft.com/office/powerpoint/2010/main" val="18499812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IE" dirty="0"/>
              <a:t>HOW THE EU WORKS</a:t>
            </a:r>
          </a:p>
        </p:txBody>
      </p:sp>
      <p:sp>
        <p:nvSpPr>
          <p:cNvPr id="14" name="Subtitle 13">
            <a:extLst>
              <a:ext uri="{FF2B5EF4-FFF2-40B4-BE49-F238E27FC236}">
                <a16:creationId xmlns:a16="http://schemas.microsoft.com/office/drawing/2014/main" id="{89F1FCA5-9049-4FFD-BDAA-103C0CC3E840}"/>
              </a:ext>
            </a:extLst>
          </p:cNvPr>
          <p:cNvSpPr>
            <a:spLocks noGrp="1"/>
          </p:cNvSpPr>
          <p:nvPr>
            <p:ph type="subTitle" idx="1"/>
          </p:nvPr>
        </p:nvSpPr>
        <p:spPr/>
        <p:txBody>
          <a:bodyPr/>
          <a:lstStyle/>
          <a:p>
            <a:endParaRPr lang="en-IE"/>
          </a:p>
        </p:txBody>
      </p:sp>
      <p:pic>
        <p:nvPicPr>
          <p:cNvPr id="10" name="Picture 9"/>
          <p:cNvPicPr>
            <a:picLocks noChangeAspect="1"/>
          </p:cNvPicPr>
          <p:nvPr/>
        </p:nvPicPr>
        <p:blipFill>
          <a:blip r:embed="rId2"/>
          <a:stretch>
            <a:fillRect/>
          </a:stretch>
        </p:blipFill>
        <p:spPr>
          <a:xfrm>
            <a:off x="1" y="6032694"/>
            <a:ext cx="1280160" cy="855573"/>
          </a:xfrm>
          <a:prstGeom prst="rect">
            <a:avLst/>
          </a:prstGeom>
        </p:spPr>
      </p:pic>
      <p:pic>
        <p:nvPicPr>
          <p:cNvPr id="11" name="Picture 10"/>
          <p:cNvPicPr>
            <a:picLocks noChangeAspect="1"/>
          </p:cNvPicPr>
          <p:nvPr/>
        </p:nvPicPr>
        <p:blipFill>
          <a:blip r:embed="rId3"/>
          <a:stretch>
            <a:fillRect/>
          </a:stretch>
        </p:blipFill>
        <p:spPr>
          <a:xfrm>
            <a:off x="10911729" y="6035032"/>
            <a:ext cx="1280271" cy="853514"/>
          </a:xfrm>
          <a:prstGeom prst="rect">
            <a:avLst/>
          </a:prstGeom>
        </p:spPr>
      </p:pic>
      <p:pic>
        <p:nvPicPr>
          <p:cNvPr id="12" name="Picture 11"/>
          <p:cNvPicPr>
            <a:picLocks noChangeAspect="1"/>
          </p:cNvPicPr>
          <p:nvPr/>
        </p:nvPicPr>
        <p:blipFill>
          <a:blip r:embed="rId3"/>
          <a:stretch>
            <a:fillRect/>
          </a:stretch>
        </p:blipFill>
        <p:spPr>
          <a:xfrm>
            <a:off x="-110" y="0"/>
            <a:ext cx="1280271" cy="853514"/>
          </a:xfrm>
          <a:prstGeom prst="rect">
            <a:avLst/>
          </a:prstGeom>
        </p:spPr>
      </p:pic>
      <p:pic>
        <p:nvPicPr>
          <p:cNvPr id="13" name="Picture 12"/>
          <p:cNvPicPr>
            <a:picLocks noChangeAspect="1"/>
          </p:cNvPicPr>
          <p:nvPr/>
        </p:nvPicPr>
        <p:blipFill>
          <a:blip r:embed="rId3"/>
          <a:stretch>
            <a:fillRect/>
          </a:stretch>
        </p:blipFill>
        <p:spPr>
          <a:xfrm>
            <a:off x="10911729" y="15240"/>
            <a:ext cx="1280271" cy="853514"/>
          </a:xfrm>
          <a:prstGeom prst="rect">
            <a:avLst/>
          </a:prstGeom>
        </p:spPr>
      </p:pic>
    </p:spTree>
    <p:extLst>
      <p:ext uri="{BB962C8B-B14F-4D97-AF65-F5344CB8AC3E}">
        <p14:creationId xmlns:p14="http://schemas.microsoft.com/office/powerpoint/2010/main" val="4644047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a:t>MEMBERS OF EU</a:t>
            </a:r>
          </a:p>
        </p:txBody>
      </p:sp>
      <p:sp>
        <p:nvSpPr>
          <p:cNvPr id="3" name="Content Placeholder 2"/>
          <p:cNvSpPr>
            <a:spLocks noGrp="1"/>
          </p:cNvSpPr>
          <p:nvPr>
            <p:ph idx="1"/>
          </p:nvPr>
        </p:nvSpPr>
        <p:spPr/>
        <p:txBody>
          <a:bodyPr>
            <a:normAutofit/>
          </a:bodyPr>
          <a:lstStyle/>
          <a:p>
            <a:pPr marL="0" indent="0">
              <a:buNone/>
            </a:pPr>
            <a:r>
              <a:rPr lang="en-IE" dirty="0"/>
              <a:t>There are 28 Member States of the European Union. (Austria, Belgium, Bulgaria, Croatia, Cyprus, Czech Republic, Denmark, Estonia, Finland, France, Germany, Greece, Hungary, Ireland, Italy, Latvia, Lithuania, Luxembourg, Malta, The Netherlands, Poland, Portugal, Romania, Slovakia, Slovenia, Spain, Sweden and the United Kingdom). </a:t>
            </a:r>
          </a:p>
          <a:p>
            <a:pPr marL="0" indent="0">
              <a:buNone/>
            </a:pPr>
            <a:endParaRPr lang="en-IE" dirty="0"/>
          </a:p>
          <a:p>
            <a:pPr marL="0" indent="0">
              <a:buNone/>
            </a:pPr>
            <a:r>
              <a:rPr lang="en-IE" dirty="0"/>
              <a:t>The EU has an agreement called the European Economic Area (EEA) agreement with Iceland, Norway and Liechtenstein. This agreement means that many of the rights of citizens of the EU also apply in these countries. </a:t>
            </a:r>
          </a:p>
        </p:txBody>
      </p:sp>
    </p:spTree>
    <p:extLst>
      <p:ext uri="{BB962C8B-B14F-4D97-AF65-F5344CB8AC3E}">
        <p14:creationId xmlns:p14="http://schemas.microsoft.com/office/powerpoint/2010/main" val="4875643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stretch>
            <a:fillRect/>
          </a:stretch>
        </p:blipFill>
        <p:spPr>
          <a:xfrm>
            <a:off x="2996462" y="-18553"/>
            <a:ext cx="6366994" cy="6876553"/>
          </a:xfrm>
          <a:prstGeom prst="rect">
            <a:avLst/>
          </a:prstGeom>
        </p:spPr>
      </p:pic>
    </p:spTree>
    <p:extLst>
      <p:ext uri="{BB962C8B-B14F-4D97-AF65-F5344CB8AC3E}">
        <p14:creationId xmlns:p14="http://schemas.microsoft.com/office/powerpoint/2010/main" val="28882990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a:t>THE INSTITUTIONS </a:t>
            </a:r>
            <a:r>
              <a:rPr lang="en-IE" dirty="0"/>
              <a:t>OF THE EU</a:t>
            </a:r>
          </a:p>
        </p:txBody>
      </p:sp>
      <p:sp>
        <p:nvSpPr>
          <p:cNvPr id="3" name="Content Placeholder 2"/>
          <p:cNvSpPr>
            <a:spLocks noGrp="1"/>
          </p:cNvSpPr>
          <p:nvPr>
            <p:ph idx="1"/>
          </p:nvPr>
        </p:nvSpPr>
        <p:spPr>
          <a:xfrm>
            <a:off x="838200" y="1572322"/>
            <a:ext cx="10515600" cy="5018049"/>
          </a:xfrm>
        </p:spPr>
        <p:txBody>
          <a:bodyPr>
            <a:normAutofit fontScale="92500" lnSpcReduction="10000"/>
          </a:bodyPr>
          <a:lstStyle/>
          <a:p>
            <a:pPr marL="0" indent="0">
              <a:buNone/>
            </a:pPr>
            <a:r>
              <a:rPr lang="en-IE" dirty="0"/>
              <a:t>The institutional organisation of the European Union (EU) is unique and differs radically from the institutions of its 28 Member States. There is no single president, nor any European prime-minister, and not even a single European government in charge. Every institution has its own structure, members and specific place among the other European institutions.</a:t>
            </a:r>
            <a:br>
              <a:rPr lang="en-IE" dirty="0"/>
            </a:br>
            <a:r>
              <a:rPr lang="en-IE" dirty="0"/>
              <a:t> </a:t>
            </a:r>
          </a:p>
          <a:p>
            <a:pPr marL="0" indent="0">
              <a:buNone/>
            </a:pPr>
            <a:r>
              <a:rPr lang="en-IE" b="1" dirty="0"/>
              <a:t>There are seven EU institutions :</a:t>
            </a:r>
            <a:br>
              <a:rPr lang="en-IE" b="1" dirty="0"/>
            </a:br>
            <a:r>
              <a:rPr lang="en-IE" dirty="0"/>
              <a:t>The European Council</a:t>
            </a:r>
            <a:br>
              <a:rPr lang="en-IE" dirty="0"/>
            </a:br>
            <a:r>
              <a:rPr lang="en-IE" dirty="0"/>
              <a:t>The Council of the European Union (also "the Council")</a:t>
            </a:r>
            <a:br>
              <a:rPr lang="en-IE" dirty="0"/>
            </a:br>
            <a:r>
              <a:rPr lang="en-IE" dirty="0"/>
              <a:t>The European Commission</a:t>
            </a:r>
            <a:br>
              <a:rPr lang="en-IE" dirty="0"/>
            </a:br>
            <a:r>
              <a:rPr lang="en-IE" dirty="0"/>
              <a:t>The European Parliament</a:t>
            </a:r>
            <a:br>
              <a:rPr lang="en-IE" dirty="0"/>
            </a:br>
            <a:r>
              <a:rPr lang="en-IE" dirty="0"/>
              <a:t>The Court of Justice of the European Union</a:t>
            </a:r>
            <a:br>
              <a:rPr lang="en-IE" dirty="0"/>
            </a:br>
            <a:r>
              <a:rPr lang="en-IE" dirty="0"/>
              <a:t>The Court of Auditors</a:t>
            </a:r>
            <a:br>
              <a:rPr lang="en-IE" dirty="0"/>
            </a:br>
            <a:r>
              <a:rPr lang="en-IE" u="sng" dirty="0"/>
              <a:t>The European Central Bank</a:t>
            </a:r>
            <a:endParaRPr lang="en-IE" dirty="0"/>
          </a:p>
        </p:txBody>
      </p:sp>
    </p:spTree>
    <p:extLst>
      <p:ext uri="{BB962C8B-B14F-4D97-AF65-F5344CB8AC3E}">
        <p14:creationId xmlns:p14="http://schemas.microsoft.com/office/powerpoint/2010/main" val="12599798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F00">
            <a:alpha val="25000"/>
          </a:srgb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IE" dirty="0">
                <a:latin typeface="Comic Sans MS" panose="030F0702030302020204" pitchFamily="66" charset="0"/>
              </a:rPr>
              <a:t>Irelands MEPs</a:t>
            </a:r>
          </a:p>
        </p:txBody>
      </p:sp>
      <p:sp>
        <p:nvSpPr>
          <p:cNvPr id="3" name="Subtitle 2"/>
          <p:cNvSpPr>
            <a:spLocks noGrp="1"/>
          </p:cNvSpPr>
          <p:nvPr>
            <p:ph type="subTitle" idx="1"/>
          </p:nvPr>
        </p:nvSpPr>
        <p:spPr/>
        <p:txBody>
          <a:bodyPr/>
          <a:lstStyle/>
          <a:p>
            <a:endParaRPr lang="en-IE"/>
          </a:p>
        </p:txBody>
      </p:sp>
    </p:spTree>
    <p:extLst>
      <p:ext uri="{BB962C8B-B14F-4D97-AF65-F5344CB8AC3E}">
        <p14:creationId xmlns:p14="http://schemas.microsoft.com/office/powerpoint/2010/main" val="6668640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F00">
            <a:alpha val="25000"/>
          </a:srgb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IE" dirty="0">
                <a:latin typeface="Comic Sans MS" panose="030F0702030302020204" pitchFamily="66" charset="0"/>
              </a:rPr>
              <a:t>Lynn Boylan</a:t>
            </a:r>
          </a:p>
        </p:txBody>
      </p:sp>
      <p:sp>
        <p:nvSpPr>
          <p:cNvPr id="3" name="Content Placeholder 2"/>
          <p:cNvSpPr>
            <a:spLocks noGrp="1"/>
          </p:cNvSpPr>
          <p:nvPr>
            <p:ph sz="half" idx="1"/>
          </p:nvPr>
        </p:nvSpPr>
        <p:spPr/>
        <p:txBody>
          <a:bodyPr>
            <a:normAutofit/>
          </a:bodyPr>
          <a:lstStyle/>
          <a:p>
            <a:r>
              <a:rPr lang="en-IE" sz="2800" dirty="0">
                <a:latin typeface="Comic Sans MS" panose="030F0702030302020204" pitchFamily="66" charset="0"/>
              </a:rPr>
              <a:t>For Lynn Boylan suitable development means assisting countries or communities.</a:t>
            </a:r>
          </a:p>
          <a:p>
            <a:r>
              <a:rPr lang="en-IE" sz="2800" dirty="0">
                <a:latin typeface="Comic Sans MS" panose="030F0702030302020204" pitchFamily="66" charset="0"/>
              </a:rPr>
              <a:t>It means helping social, economic and environmental way.</a:t>
            </a:r>
          </a:p>
          <a:p>
            <a:r>
              <a:rPr lang="en-IE" sz="2800" dirty="0">
                <a:latin typeface="Comic Sans MS" panose="030F0702030302020204" pitchFamily="66" charset="0"/>
              </a:rPr>
              <a:t>In her mind eradicating extreme hunger and poverty must be a prime goal. </a:t>
            </a:r>
          </a:p>
        </p:txBody>
      </p:sp>
      <p:pic>
        <p:nvPicPr>
          <p:cNvPr id="5" name="Content Placeholder 4">
            <a:extLst>
              <a:ext uri="{FF2B5EF4-FFF2-40B4-BE49-F238E27FC236}">
                <a16:creationId xmlns:a16="http://schemas.microsoft.com/office/drawing/2014/main" id="{9DC26FB2-37DD-4917-913D-FBA8C963C4F6}"/>
              </a:ext>
            </a:extLst>
          </p:cNvPr>
          <p:cNvPicPr>
            <a:picLocks noGrp="1" noChangeAspect="1"/>
          </p:cNvPicPr>
          <p:nvPr>
            <p:ph sz="half" idx="2"/>
          </p:nvPr>
        </p:nvPicPr>
        <p:blipFill>
          <a:blip r:embed="rId2"/>
          <a:stretch>
            <a:fillRect/>
          </a:stretch>
        </p:blipFill>
        <p:spPr>
          <a:xfrm>
            <a:off x="6823610" y="1637383"/>
            <a:ext cx="4398571" cy="4398571"/>
          </a:xfrm>
          <a:prstGeom prst="rect">
            <a:avLst/>
          </a:prstGeom>
        </p:spPr>
      </p:pic>
    </p:spTree>
    <p:extLst>
      <p:ext uri="{BB962C8B-B14F-4D97-AF65-F5344CB8AC3E}">
        <p14:creationId xmlns:p14="http://schemas.microsoft.com/office/powerpoint/2010/main" val="7778971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F00">
            <a:alpha val="25000"/>
          </a:srgb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IE" dirty="0">
                <a:latin typeface="Comic Sans MS" panose="030F0702030302020204" pitchFamily="66" charset="0"/>
              </a:rPr>
              <a:t>Matt </a:t>
            </a:r>
            <a:r>
              <a:rPr lang="en-IE" dirty="0" err="1">
                <a:latin typeface="Comic Sans MS" panose="030F0702030302020204" pitchFamily="66" charset="0"/>
              </a:rPr>
              <a:t>Carthy</a:t>
            </a:r>
            <a:endParaRPr lang="en-IE" dirty="0">
              <a:latin typeface="Comic Sans MS" panose="030F0702030302020204" pitchFamily="66" charset="0"/>
            </a:endParaRPr>
          </a:p>
        </p:txBody>
      </p:sp>
      <p:sp>
        <p:nvSpPr>
          <p:cNvPr id="3" name="Content Placeholder 2"/>
          <p:cNvSpPr>
            <a:spLocks noGrp="1"/>
          </p:cNvSpPr>
          <p:nvPr>
            <p:ph sz="half" idx="1"/>
          </p:nvPr>
        </p:nvSpPr>
        <p:spPr>
          <a:xfrm>
            <a:off x="127591" y="1541721"/>
            <a:ext cx="5892209" cy="5135526"/>
          </a:xfrm>
        </p:spPr>
        <p:txBody>
          <a:bodyPr>
            <a:normAutofit/>
          </a:bodyPr>
          <a:lstStyle/>
          <a:p>
            <a:pPr algn="just"/>
            <a:r>
              <a:rPr lang="en-IE" sz="2800" dirty="0">
                <a:latin typeface="Comic Sans MS" panose="030F0702030302020204" pitchFamily="66" charset="0"/>
              </a:rPr>
              <a:t>In his eyes to achieve any sort of sustainable future we must begin to see development as a priority of global security.</a:t>
            </a:r>
          </a:p>
          <a:p>
            <a:pPr algn="just"/>
            <a:r>
              <a:rPr lang="en-IE" sz="2800" dirty="0">
                <a:latin typeface="Comic Sans MS" panose="030F0702030302020204" pitchFamily="66" charset="0"/>
              </a:rPr>
              <a:t>Matt says that it is anticipated that oil reserves will run out within the next 100 years.</a:t>
            </a:r>
          </a:p>
          <a:p>
            <a:pPr algn="just"/>
            <a:r>
              <a:rPr lang="en-IE" sz="2800" dirty="0">
                <a:latin typeface="Comic Sans MS" panose="030F0702030302020204" pitchFamily="66" charset="0"/>
              </a:rPr>
              <a:t>He also says that global warming and environmental decay have severely impacted on communities around the world </a:t>
            </a:r>
          </a:p>
        </p:txBody>
      </p:sp>
      <p:pic>
        <p:nvPicPr>
          <p:cNvPr id="5" name="Content Placeholder 4">
            <a:extLst>
              <a:ext uri="{FF2B5EF4-FFF2-40B4-BE49-F238E27FC236}">
                <a16:creationId xmlns:a16="http://schemas.microsoft.com/office/drawing/2014/main" id="{F76D71D6-4631-4D8B-A2AF-F8F40C9B6698}"/>
              </a:ext>
            </a:extLst>
          </p:cNvPr>
          <p:cNvPicPr>
            <a:picLocks noGrp="1" noChangeAspect="1"/>
          </p:cNvPicPr>
          <p:nvPr>
            <p:ph sz="half" idx="2"/>
          </p:nvPr>
        </p:nvPicPr>
        <p:blipFill>
          <a:blip r:embed="rId2"/>
          <a:stretch>
            <a:fillRect/>
          </a:stretch>
        </p:blipFill>
        <p:spPr>
          <a:xfrm>
            <a:off x="6859393" y="1541721"/>
            <a:ext cx="4267786" cy="4847494"/>
          </a:xfrm>
          <a:prstGeom prst="rect">
            <a:avLst/>
          </a:prstGeom>
        </p:spPr>
      </p:pic>
    </p:spTree>
    <p:extLst>
      <p:ext uri="{BB962C8B-B14F-4D97-AF65-F5344CB8AC3E}">
        <p14:creationId xmlns:p14="http://schemas.microsoft.com/office/powerpoint/2010/main" val="28445123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F00">
            <a:alpha val="25000"/>
          </a:srgb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1F6E29-092C-4394-A989-383DB5240FB8}"/>
              </a:ext>
            </a:extLst>
          </p:cNvPr>
          <p:cNvSpPr>
            <a:spLocks noGrp="1"/>
          </p:cNvSpPr>
          <p:nvPr>
            <p:ph type="title"/>
          </p:nvPr>
        </p:nvSpPr>
        <p:spPr/>
        <p:txBody>
          <a:bodyPr/>
          <a:lstStyle/>
          <a:p>
            <a:pPr algn="ctr"/>
            <a:r>
              <a:rPr lang="en-IE" dirty="0">
                <a:latin typeface="Comic Sans MS" panose="030F0702030302020204" pitchFamily="66" charset="0"/>
              </a:rPr>
              <a:t>Deirdre Clune </a:t>
            </a:r>
          </a:p>
        </p:txBody>
      </p:sp>
      <p:sp>
        <p:nvSpPr>
          <p:cNvPr id="4" name="Content Placeholder 3">
            <a:extLst>
              <a:ext uri="{FF2B5EF4-FFF2-40B4-BE49-F238E27FC236}">
                <a16:creationId xmlns:a16="http://schemas.microsoft.com/office/drawing/2014/main" id="{2BD8658C-A58C-4111-AE15-A0CC2723483F}"/>
              </a:ext>
            </a:extLst>
          </p:cNvPr>
          <p:cNvSpPr>
            <a:spLocks noGrp="1"/>
          </p:cNvSpPr>
          <p:nvPr>
            <p:ph sz="half" idx="2"/>
          </p:nvPr>
        </p:nvSpPr>
        <p:spPr>
          <a:xfrm>
            <a:off x="1175084" y="1850591"/>
            <a:ext cx="5181600" cy="4351338"/>
          </a:xfrm>
        </p:spPr>
        <p:txBody>
          <a:bodyPr/>
          <a:lstStyle/>
          <a:p>
            <a:pPr lvl="0"/>
            <a:r>
              <a:rPr lang="en-IE" dirty="0">
                <a:latin typeface="Comic Sans MS" panose="030F0702030302020204" pitchFamily="66" charset="0"/>
              </a:rPr>
              <a:t>Goal to set a good government and environment for future generations</a:t>
            </a:r>
          </a:p>
          <a:p>
            <a:pPr lvl="0"/>
            <a:r>
              <a:rPr lang="en-IE" dirty="0">
                <a:latin typeface="Comic Sans MS" panose="030F0702030302020204" pitchFamily="66" charset="0"/>
              </a:rPr>
              <a:t>Wants equal trade and development throughout all countries to hopefully solve climate change</a:t>
            </a:r>
          </a:p>
          <a:p>
            <a:pPr lvl="0"/>
            <a:r>
              <a:rPr lang="en-IE" dirty="0">
                <a:latin typeface="Comic Sans MS" panose="030F0702030302020204" pitchFamily="66" charset="0"/>
              </a:rPr>
              <a:t>Strongly suggests that we need to preserve this world to make sure it continues on</a:t>
            </a:r>
          </a:p>
          <a:p>
            <a:endParaRPr lang="en-IE" dirty="0"/>
          </a:p>
        </p:txBody>
      </p:sp>
      <p:pic>
        <p:nvPicPr>
          <p:cNvPr id="7" name="Content Placeholder 6">
            <a:extLst>
              <a:ext uri="{FF2B5EF4-FFF2-40B4-BE49-F238E27FC236}">
                <a16:creationId xmlns:a16="http://schemas.microsoft.com/office/drawing/2014/main" id="{339CEB96-F7BF-4E1D-8D69-B5683879CF17}"/>
              </a:ext>
            </a:extLst>
          </p:cNvPr>
          <p:cNvPicPr>
            <a:picLocks noGrp="1" noChangeAspect="1"/>
          </p:cNvPicPr>
          <p:nvPr>
            <p:ph sz="half" idx="1"/>
          </p:nvPr>
        </p:nvPicPr>
        <p:blipFill>
          <a:blip r:embed="rId2"/>
          <a:stretch>
            <a:fillRect/>
          </a:stretch>
        </p:blipFill>
        <p:spPr>
          <a:xfrm>
            <a:off x="6898663" y="1852198"/>
            <a:ext cx="4455137" cy="4349731"/>
          </a:xfrm>
          <a:prstGeom prst="rect">
            <a:avLst/>
          </a:prstGeom>
        </p:spPr>
      </p:pic>
    </p:spTree>
    <p:extLst>
      <p:ext uri="{BB962C8B-B14F-4D97-AF65-F5344CB8AC3E}">
        <p14:creationId xmlns:p14="http://schemas.microsoft.com/office/powerpoint/2010/main" val="22911170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TotalTime>
  <Words>325</Words>
  <Application>Microsoft Office PowerPoint</Application>
  <PresentationFormat>Widescreen</PresentationFormat>
  <Paragraphs>21</Paragraphs>
  <Slides>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Arial</vt:lpstr>
      <vt:lpstr>Calibri</vt:lpstr>
      <vt:lpstr>Calibri Light</vt:lpstr>
      <vt:lpstr>Comic Sans MS</vt:lpstr>
      <vt:lpstr>Office Theme</vt:lpstr>
      <vt:lpstr>HOW THE EU WORKS</vt:lpstr>
      <vt:lpstr>MEMBERS OF EU</vt:lpstr>
      <vt:lpstr>PowerPoint Presentation</vt:lpstr>
      <vt:lpstr>THE INSTITUTIONS OF THE EU</vt:lpstr>
      <vt:lpstr>Irelands MEPs</vt:lpstr>
      <vt:lpstr>Lynn Boylan</vt:lpstr>
      <vt:lpstr>Matt Carthy</vt:lpstr>
      <vt:lpstr>Deirdre Clune </vt:lpstr>
    </vt:vector>
  </TitlesOfParts>
  <Company>Nenagh Vocational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THE EU WORKS</dc:title>
  <dc:creator>Night Guest</dc:creator>
  <cp:lastModifiedBy>David Cox</cp:lastModifiedBy>
  <cp:revision>7</cp:revision>
  <dcterms:created xsi:type="dcterms:W3CDTF">2017-11-22T11:44:35Z</dcterms:created>
  <dcterms:modified xsi:type="dcterms:W3CDTF">2018-03-26T08:51:17Z</dcterms:modified>
</cp:coreProperties>
</file>