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80" r:id="rId2"/>
    <p:sldId id="265" r:id="rId3"/>
    <p:sldId id="257" r:id="rId4"/>
    <p:sldId id="260" r:id="rId5"/>
    <p:sldId id="269" r:id="rId6"/>
    <p:sldId id="305" r:id="rId7"/>
    <p:sldId id="302" r:id="rId8"/>
    <p:sldId id="304" r:id="rId9"/>
    <p:sldId id="303" r:id="rId10"/>
    <p:sldId id="256" r:id="rId11"/>
    <p:sldId id="258" r:id="rId12"/>
    <p:sldId id="259" r:id="rId13"/>
    <p:sldId id="272" r:id="rId14"/>
    <p:sldId id="273" r:id="rId15"/>
    <p:sldId id="281" r:id="rId16"/>
    <p:sldId id="282" r:id="rId17"/>
    <p:sldId id="283" r:id="rId18"/>
    <p:sldId id="284" r:id="rId19"/>
    <p:sldId id="285" r:id="rId20"/>
    <p:sldId id="286" r:id="rId21"/>
    <p:sldId id="279" r:id="rId22"/>
    <p:sldId id="271" r:id="rId23"/>
    <p:sldId id="301" r:id="rId24"/>
    <p:sldId id="287" r:id="rId25"/>
    <p:sldId id="288" r:id="rId26"/>
    <p:sldId id="289" r:id="rId27"/>
    <p:sldId id="290" r:id="rId28"/>
    <p:sldId id="291" r:id="rId29"/>
    <p:sldId id="292" r:id="rId30"/>
    <p:sldId id="295" r:id="rId31"/>
    <p:sldId id="293" r:id="rId32"/>
    <p:sldId id="299" r:id="rId33"/>
    <p:sldId id="294" r:id="rId34"/>
    <p:sldId id="296" r:id="rId35"/>
    <p:sldId id="300" r:id="rId36"/>
    <p:sldId id="298"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5BB3613-7481-4645-9192-C1DFF3B3C5C7}" type="datetimeFigureOut">
              <a:rPr lang="en-IE" smtClean="0"/>
              <a:t>19/03/2018</a:t>
            </a:fld>
            <a:endParaRPr lang="en-I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2C3A671-A9E4-4F94-A4EF-497BACA0471C}" type="slidenum">
              <a:rPr lang="en-IE" smtClean="0"/>
              <a:t>‹#›</a:t>
            </a:fld>
            <a:endParaRPr lang="en-IE"/>
          </a:p>
        </p:txBody>
      </p:sp>
    </p:spTree>
    <p:extLst>
      <p:ext uri="{BB962C8B-B14F-4D97-AF65-F5344CB8AC3E}">
        <p14:creationId xmlns:p14="http://schemas.microsoft.com/office/powerpoint/2010/main" val="2091386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848345-EE67-418B-A574-BE8B9DA80763}" type="datetimeFigureOut">
              <a:rPr lang="en-IE" smtClean="0"/>
              <a:pPr/>
              <a:t>19/03/2018</a:t>
            </a:fld>
            <a:endParaRPr lang="en-IE"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15DE8BD-15FE-4F2E-B444-A777DF69EAB3}" type="slidenum">
              <a:rPr lang="en-IE" smtClean="0"/>
              <a:pPr/>
              <a:t>‹#›</a:t>
            </a:fld>
            <a:endParaRPr lang="en-IE" dirty="0"/>
          </a:p>
        </p:txBody>
      </p:sp>
    </p:spTree>
    <p:extLst>
      <p:ext uri="{BB962C8B-B14F-4D97-AF65-F5344CB8AC3E}">
        <p14:creationId xmlns:p14="http://schemas.microsoft.com/office/powerpoint/2010/main" val="3148981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96BD22AB-5DFB-4654-9BB3-0E5FDBFF1106}" type="slidenum">
              <a:rPr lang="en-IE" smtClean="0"/>
              <a:pPr/>
              <a:t>1</a:t>
            </a:fld>
            <a:endParaRPr lang="en-I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A15DE8BD-15FE-4F2E-B444-A777DF69EAB3}" type="slidenum">
              <a:rPr lang="en-IE" smtClean="0"/>
              <a:pPr/>
              <a:t>14</a:t>
            </a:fld>
            <a:endParaRPr lang="en-I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96BD22AB-5DFB-4654-9BB3-0E5FDBFF1106}" type="slidenum">
              <a:rPr lang="en-IE" smtClean="0"/>
              <a:pPr/>
              <a:t>15</a:t>
            </a:fld>
            <a:endParaRPr lang="en-I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96BD22AB-5DFB-4654-9BB3-0E5FDBFF1106}" type="slidenum">
              <a:rPr lang="en-IE" smtClean="0"/>
              <a:pPr/>
              <a:t>16</a:t>
            </a:fld>
            <a:endParaRPr lang="en-I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However</a:t>
            </a:r>
            <a:r>
              <a:rPr lang="en-IE" baseline="0" dirty="0"/>
              <a:t> it will be useful if you want to get into this area</a:t>
            </a:r>
            <a:endParaRPr lang="en-IE" dirty="0"/>
          </a:p>
        </p:txBody>
      </p:sp>
      <p:sp>
        <p:nvSpPr>
          <p:cNvPr id="4" name="Slide Number Placeholder 3"/>
          <p:cNvSpPr>
            <a:spLocks noGrp="1"/>
          </p:cNvSpPr>
          <p:nvPr>
            <p:ph type="sldNum" sz="quarter" idx="10"/>
          </p:nvPr>
        </p:nvSpPr>
        <p:spPr/>
        <p:txBody>
          <a:bodyPr/>
          <a:lstStyle/>
          <a:p>
            <a:fld id="{A15DE8BD-15FE-4F2E-B444-A777DF69EAB3}" type="slidenum">
              <a:rPr lang="en-IE" smtClean="0"/>
              <a:pPr/>
              <a:t>17</a:t>
            </a:fld>
            <a:endParaRPr lang="en-I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Paramedical- Radiology, physiotherapy,</a:t>
            </a:r>
            <a:r>
              <a:rPr lang="en-IE" baseline="0" dirty="0"/>
              <a:t> </a:t>
            </a:r>
            <a:r>
              <a:rPr lang="en-IE" baseline="0" dirty="0" err="1"/>
              <a:t>Dietican,Pharmacy,Medical</a:t>
            </a:r>
            <a:r>
              <a:rPr lang="en-IE" baseline="0" dirty="0"/>
              <a:t> Laboratory</a:t>
            </a:r>
          </a:p>
          <a:p>
            <a:r>
              <a:rPr lang="en-IE" baseline="0" dirty="0"/>
              <a:t>Science- sports science</a:t>
            </a:r>
            <a:endParaRPr lang="en-IE" dirty="0"/>
          </a:p>
        </p:txBody>
      </p:sp>
      <p:sp>
        <p:nvSpPr>
          <p:cNvPr id="4" name="Slide Number Placeholder 3"/>
          <p:cNvSpPr>
            <a:spLocks noGrp="1"/>
          </p:cNvSpPr>
          <p:nvPr>
            <p:ph type="sldNum" sz="quarter" idx="10"/>
          </p:nvPr>
        </p:nvSpPr>
        <p:spPr/>
        <p:txBody>
          <a:bodyPr/>
          <a:lstStyle/>
          <a:p>
            <a:fld id="{96BD22AB-5DFB-4654-9BB3-0E5FDBFF1106}" type="slidenum">
              <a:rPr lang="en-IE" smtClean="0"/>
              <a:pPr/>
              <a:t>18</a:t>
            </a:fld>
            <a:endParaRPr lang="en-I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96BD22AB-5DFB-4654-9BB3-0E5FDBFF1106}" type="slidenum">
              <a:rPr lang="en-IE" smtClean="0"/>
              <a:pPr/>
              <a:t>19</a:t>
            </a:fld>
            <a:endParaRPr lang="en-I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Research colleges to find out which colleges require a portfolio</a:t>
            </a:r>
          </a:p>
          <a:p>
            <a:r>
              <a:rPr lang="en-IE" dirty="0"/>
              <a:t>Waterford IT and </a:t>
            </a:r>
            <a:r>
              <a:rPr lang="en-IE" dirty="0" err="1"/>
              <a:t>Letterkenny</a:t>
            </a:r>
            <a:r>
              <a:rPr lang="en-IE" dirty="0"/>
              <a:t> IT Require Art as a subject for their</a:t>
            </a:r>
            <a:r>
              <a:rPr lang="en-IE" baseline="0" dirty="0"/>
              <a:t> Art and Design courses</a:t>
            </a:r>
            <a:endParaRPr lang="en-IE" dirty="0"/>
          </a:p>
        </p:txBody>
      </p:sp>
      <p:sp>
        <p:nvSpPr>
          <p:cNvPr id="4" name="Slide Number Placeholder 3"/>
          <p:cNvSpPr>
            <a:spLocks noGrp="1"/>
          </p:cNvSpPr>
          <p:nvPr>
            <p:ph type="sldNum" sz="quarter" idx="10"/>
          </p:nvPr>
        </p:nvSpPr>
        <p:spPr/>
        <p:txBody>
          <a:bodyPr/>
          <a:lstStyle/>
          <a:p>
            <a:fld id="{96BD22AB-5DFB-4654-9BB3-0E5FDBFF1106}" type="slidenum">
              <a:rPr lang="en-IE" smtClean="0"/>
              <a:pPr/>
              <a:t>20</a:t>
            </a:fld>
            <a:endParaRPr lang="en-I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A15DE8BD-15FE-4F2E-B444-A777DF69EAB3}" type="slidenum">
              <a:rPr lang="en-IE" smtClean="0"/>
              <a:pPr/>
              <a:t>21</a:t>
            </a:fld>
            <a:endParaRPr lang="en-I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A15DE8BD-15FE-4F2E-B444-A777DF69EAB3}" type="slidenum">
              <a:rPr lang="en-IE" smtClean="0"/>
              <a:pPr/>
              <a:t>22</a:t>
            </a:fld>
            <a:endParaRPr lang="en-I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A15DE8BD-15FE-4F2E-B444-A777DF69EAB3}" type="slidenum">
              <a:rPr lang="en-IE" smtClean="0"/>
              <a:pPr/>
              <a:t>27</a:t>
            </a:fld>
            <a:endParaRPr lang="en-I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96BD22AB-5DFB-4654-9BB3-0E5FDBFF1106}" type="slidenum">
              <a:rPr lang="en-IE" smtClean="0"/>
              <a:pPr/>
              <a:t>2</a:t>
            </a:fld>
            <a:endParaRPr lang="en-I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15DE8BD-15FE-4F2E-B444-A777DF69EAB3}" type="slidenum">
              <a:rPr lang="en-IE" smtClean="0"/>
              <a:pPr/>
              <a:t>30</a:t>
            </a:fld>
            <a:endParaRPr lang="en-IE" dirty="0"/>
          </a:p>
        </p:txBody>
      </p:sp>
    </p:spTree>
    <p:extLst>
      <p:ext uri="{BB962C8B-B14F-4D97-AF65-F5344CB8AC3E}">
        <p14:creationId xmlns:p14="http://schemas.microsoft.com/office/powerpoint/2010/main" val="2992317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96BD22AB-5DFB-4654-9BB3-0E5FDBFF1106}" type="slidenum">
              <a:rPr lang="en-IE" smtClean="0"/>
              <a:pPr/>
              <a:t>36</a:t>
            </a:fld>
            <a:endParaRPr lang="en-I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A15DE8BD-15FE-4F2E-B444-A777DF69EAB3}" type="slidenum">
              <a:rPr lang="en-IE" smtClean="0"/>
              <a:pPr/>
              <a:t>3</a:t>
            </a:fld>
            <a:endParaRPr lang="en-I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96BD22AB-5DFB-4654-9BB3-0E5FDBFF1106}" type="slidenum">
              <a:rPr lang="en-IE" smtClean="0"/>
              <a:pPr/>
              <a:t>4</a:t>
            </a:fld>
            <a:endParaRPr lang="en-I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96BD22AB-5DFB-4654-9BB3-0E5FDBFF1106}" type="slidenum">
              <a:rPr lang="en-IE" smtClean="0"/>
              <a:pPr/>
              <a:t>5</a:t>
            </a:fld>
            <a:endParaRPr lang="en-I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A15DE8BD-15FE-4F2E-B444-A777DF69EAB3}" type="slidenum">
              <a:rPr lang="en-IE" smtClean="0"/>
              <a:pPr/>
              <a:t>10</a:t>
            </a:fld>
            <a:endParaRPr lang="en-I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A15DE8BD-15FE-4F2E-B444-A777DF69EAB3}" type="slidenum">
              <a:rPr lang="en-IE" smtClean="0"/>
              <a:pPr/>
              <a:t>11</a:t>
            </a:fld>
            <a:endParaRPr lang="en-I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A15DE8BD-15FE-4F2E-B444-A777DF69EAB3}" type="slidenum">
              <a:rPr lang="en-IE" smtClean="0"/>
              <a:pPr/>
              <a:t>12</a:t>
            </a:fld>
            <a:endParaRPr lang="en-I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96BD22AB-5DFB-4654-9BB3-0E5FDBFF1106}" type="slidenum">
              <a:rPr lang="en-IE" smtClean="0"/>
              <a:pPr/>
              <a:t>13</a:t>
            </a:fld>
            <a:endParaRPr lang="en-I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96DF3253-7DD6-44F8-AED1-93807243E4EB}" type="datetimeFigureOut">
              <a:rPr lang="en-IE" smtClean="0"/>
              <a:pPr/>
              <a:t>19/03/2018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AEE9856-09FE-47F7-8ED4-AD2A2CECF6DB}" type="slidenum">
              <a:rPr lang="en-IE" smtClean="0"/>
              <a:pPr/>
              <a:t>‹#›</a:t>
            </a:fld>
            <a:endParaRPr lang="en-IE"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DF3253-7DD6-44F8-AED1-93807243E4EB}" type="datetimeFigureOut">
              <a:rPr lang="en-IE" smtClean="0"/>
              <a:pPr/>
              <a:t>19/03/2018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AEE9856-09FE-47F7-8ED4-AD2A2CECF6DB}"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DF3253-7DD6-44F8-AED1-93807243E4EB}" type="datetimeFigureOut">
              <a:rPr lang="en-IE" smtClean="0"/>
              <a:pPr/>
              <a:t>19/03/2018</a:t>
            </a:fld>
            <a:endParaRPr lang="en-IE" dirty="0"/>
          </a:p>
        </p:txBody>
      </p:sp>
      <p:sp>
        <p:nvSpPr>
          <p:cNvPr id="5" name="Footer Placeholder 4"/>
          <p:cNvSpPr>
            <a:spLocks noGrp="1"/>
          </p:cNvSpPr>
          <p:nvPr>
            <p:ph type="ftr" sz="quarter" idx="11"/>
          </p:nvPr>
        </p:nvSpPr>
        <p:spPr>
          <a:xfrm>
            <a:off x="2640597" y="6377459"/>
            <a:ext cx="3836404" cy="365125"/>
          </a:xfrm>
        </p:spPr>
        <p:txBody>
          <a:bodyPr/>
          <a:lstStyle/>
          <a:p>
            <a:endParaRPr lang="en-IE" dirty="0"/>
          </a:p>
        </p:txBody>
      </p:sp>
      <p:sp>
        <p:nvSpPr>
          <p:cNvPr id="6" name="Slide Number Placeholder 5"/>
          <p:cNvSpPr>
            <a:spLocks noGrp="1"/>
          </p:cNvSpPr>
          <p:nvPr>
            <p:ph type="sldNum" sz="quarter" idx="12"/>
          </p:nvPr>
        </p:nvSpPr>
        <p:spPr/>
        <p:txBody>
          <a:bodyPr/>
          <a:lstStyle/>
          <a:p>
            <a:fld id="{1AEE9856-09FE-47F7-8ED4-AD2A2CECF6DB}" type="slidenum">
              <a:rPr lang="en-IE" smtClean="0"/>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DF3253-7DD6-44F8-AED1-93807243E4EB}" type="datetimeFigureOut">
              <a:rPr lang="en-IE" smtClean="0"/>
              <a:pPr/>
              <a:t>19/03/2018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AEE9856-09FE-47F7-8ED4-AD2A2CECF6DB}" type="slidenum">
              <a:rPr lang="en-IE" smtClean="0"/>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6DF3253-7DD6-44F8-AED1-93807243E4EB}" type="datetimeFigureOut">
              <a:rPr lang="en-IE" smtClean="0"/>
              <a:pPr/>
              <a:t>19/03/2018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1AEE9856-09FE-47F7-8ED4-AD2A2CECF6DB}" type="slidenum">
              <a:rPr lang="en-IE" smtClean="0"/>
              <a:pPr/>
              <a:t>‹#›</a:t>
            </a:fld>
            <a:endParaRPr lang="en-IE"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6DF3253-7DD6-44F8-AED1-93807243E4EB}" type="datetimeFigureOut">
              <a:rPr lang="en-IE" smtClean="0"/>
              <a:pPr/>
              <a:t>19/03/2018</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1AEE9856-09FE-47F7-8ED4-AD2A2CECF6DB}"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6DF3253-7DD6-44F8-AED1-93807243E4EB}" type="datetimeFigureOut">
              <a:rPr lang="en-IE" smtClean="0"/>
              <a:pPr/>
              <a:t>19/03/2018</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1AEE9856-09FE-47F7-8ED4-AD2A2CECF6DB}"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6DF3253-7DD6-44F8-AED1-93807243E4EB}" type="datetimeFigureOut">
              <a:rPr lang="en-IE" smtClean="0"/>
              <a:pPr/>
              <a:t>19/03/2018</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1AEE9856-09FE-47F7-8ED4-AD2A2CECF6DB}" type="slidenum">
              <a:rPr lang="en-IE" smtClean="0"/>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3253-7DD6-44F8-AED1-93807243E4EB}" type="datetimeFigureOut">
              <a:rPr lang="en-IE" smtClean="0"/>
              <a:pPr/>
              <a:t>19/03/2018</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1AEE9856-09FE-47F7-8ED4-AD2A2CECF6DB}"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6DF3253-7DD6-44F8-AED1-93807243E4EB}" type="datetimeFigureOut">
              <a:rPr lang="en-IE" smtClean="0"/>
              <a:pPr/>
              <a:t>19/03/2018</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1AEE9856-09FE-47F7-8ED4-AD2A2CECF6DB}" type="slidenum">
              <a:rPr lang="en-IE" smtClean="0"/>
              <a:pPr/>
              <a:t>‹#›</a:t>
            </a:fld>
            <a:endParaRPr lang="en-IE"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6DF3253-7DD6-44F8-AED1-93807243E4EB}" type="datetimeFigureOut">
              <a:rPr lang="en-IE" smtClean="0"/>
              <a:pPr/>
              <a:t>19/03/2018</a:t>
            </a:fld>
            <a:endParaRPr lang="en-IE"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IE" dirty="0"/>
          </a:p>
        </p:txBody>
      </p:sp>
      <p:sp>
        <p:nvSpPr>
          <p:cNvPr id="7" name="Slide Number Placeholder 6"/>
          <p:cNvSpPr>
            <a:spLocks noGrp="1"/>
          </p:cNvSpPr>
          <p:nvPr>
            <p:ph type="sldNum" sz="quarter" idx="12"/>
          </p:nvPr>
        </p:nvSpPr>
        <p:spPr>
          <a:xfrm>
            <a:off x="8339328" y="1170432"/>
            <a:ext cx="733864" cy="201168"/>
          </a:xfrm>
        </p:spPr>
        <p:txBody>
          <a:bodyPr/>
          <a:lstStyle/>
          <a:p>
            <a:fld id="{1AEE9856-09FE-47F7-8ED4-AD2A2CECF6DB}" type="slidenum">
              <a:rPr lang="en-IE" smtClean="0"/>
              <a:pPr/>
              <a:t>‹#›</a:t>
            </a:fld>
            <a:endParaRPr lang="en-IE"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6DF3253-7DD6-44F8-AED1-93807243E4EB}" type="datetimeFigureOut">
              <a:rPr lang="en-IE" smtClean="0"/>
              <a:pPr/>
              <a:t>19/03/2018</a:t>
            </a:fld>
            <a:endParaRPr lang="en-IE"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IE"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AEE9856-09FE-47F7-8ED4-AD2A2CECF6DB}" type="slidenum">
              <a:rPr lang="en-IE" smtClean="0"/>
              <a:pPr/>
              <a:t>‹#›</a:t>
            </a:fld>
            <a:endParaRPr lang="en-I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urriculumonline.ie/Junior-cycle/Junior-Cycle-Subjects" TargetMode="External"/><Relationship Id="rId2" Type="http://schemas.openxmlformats.org/officeDocument/2006/relationships/hyperlink" Target="http://www.careersportal.i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E" dirty="0"/>
              <a:t>JUNIOR CERTIFICATE SUBJECT OPTIONS 2018</a:t>
            </a:r>
          </a:p>
        </p:txBody>
      </p:sp>
      <p:sp>
        <p:nvSpPr>
          <p:cNvPr id="4" name="Subtitle 3"/>
          <p:cNvSpPr>
            <a:spLocks noGrp="1"/>
          </p:cNvSpPr>
          <p:nvPr>
            <p:ph type="subTitle" idx="1"/>
          </p:nvPr>
        </p:nvSpPr>
        <p:spPr/>
        <p:txBody>
          <a:bodyPr/>
          <a:lstStyle/>
          <a:p>
            <a:r>
              <a:rPr lang="en-IE" dirty="0"/>
              <a:t>By Rochelle Maharaj (Guidance Counsellor)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Subject Options 2</a:t>
            </a:r>
            <a:r>
              <a:rPr lang="en-IE" baseline="30000" dirty="0"/>
              <a:t>nd</a:t>
            </a:r>
            <a:r>
              <a:rPr lang="en-IE" dirty="0"/>
              <a:t> Year</a:t>
            </a:r>
          </a:p>
        </p:txBody>
      </p:sp>
      <p:sp>
        <p:nvSpPr>
          <p:cNvPr id="5" name="Content Placeholder 4"/>
          <p:cNvSpPr>
            <a:spLocks noGrp="1"/>
          </p:cNvSpPr>
          <p:nvPr>
            <p:ph sz="half" idx="1"/>
          </p:nvPr>
        </p:nvSpPr>
        <p:spPr/>
        <p:txBody>
          <a:bodyPr>
            <a:normAutofit/>
          </a:bodyPr>
          <a:lstStyle/>
          <a:p>
            <a:pPr algn="ctr">
              <a:buNone/>
            </a:pPr>
            <a:r>
              <a:rPr lang="en-IE" b="1" dirty="0"/>
              <a:t>4 Core  Examination Subjects</a:t>
            </a:r>
          </a:p>
          <a:p>
            <a:pPr>
              <a:buNone/>
            </a:pPr>
            <a:endParaRPr lang="en-IE" dirty="0"/>
          </a:p>
          <a:p>
            <a:r>
              <a:rPr lang="en-IE" dirty="0"/>
              <a:t>Irish (unless Exempt)</a:t>
            </a:r>
          </a:p>
          <a:p>
            <a:r>
              <a:rPr lang="en-IE" dirty="0"/>
              <a:t>English</a:t>
            </a:r>
          </a:p>
          <a:p>
            <a:r>
              <a:rPr lang="en-IE" dirty="0"/>
              <a:t>Maths</a:t>
            </a:r>
          </a:p>
          <a:p>
            <a:r>
              <a:rPr lang="en-IE" dirty="0"/>
              <a:t>Science </a:t>
            </a:r>
          </a:p>
          <a:p>
            <a:pPr>
              <a:buNone/>
            </a:pPr>
            <a:endParaRPr lang="en-IE" dirty="0"/>
          </a:p>
          <a:p>
            <a:endParaRPr lang="en-IE" dirty="0"/>
          </a:p>
          <a:p>
            <a:pPr>
              <a:buFont typeface="Arial" charset="0"/>
              <a:buNone/>
            </a:pPr>
            <a:endParaRPr lang="en-IE" dirty="0"/>
          </a:p>
          <a:p>
            <a:endParaRPr lang="en-IE" dirty="0"/>
          </a:p>
        </p:txBody>
      </p:sp>
      <p:pic>
        <p:nvPicPr>
          <p:cNvPr id="8" name="Content Placeholder 7" descr="thecore.jpg"/>
          <p:cNvPicPr>
            <a:picLocks noGrp="1" noChangeAspect="1"/>
          </p:cNvPicPr>
          <p:nvPr>
            <p:ph sz="half" idx="2"/>
          </p:nvPr>
        </p:nvPicPr>
        <p:blipFill>
          <a:blip r:embed="rId3" cstate="print"/>
          <a:stretch>
            <a:fillRect/>
          </a:stretch>
        </p:blipFill>
        <p:spPr>
          <a:xfrm>
            <a:off x="4860032" y="2060848"/>
            <a:ext cx="3456384" cy="432048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Non Exam Subjects</a:t>
            </a:r>
          </a:p>
        </p:txBody>
      </p:sp>
      <p:sp>
        <p:nvSpPr>
          <p:cNvPr id="3" name="Content Placeholder 2"/>
          <p:cNvSpPr>
            <a:spLocks noGrp="1"/>
          </p:cNvSpPr>
          <p:nvPr>
            <p:ph sz="half" idx="1"/>
          </p:nvPr>
        </p:nvSpPr>
        <p:spPr/>
        <p:txBody>
          <a:bodyPr/>
          <a:lstStyle/>
          <a:p>
            <a:pPr algn="ctr">
              <a:buNone/>
            </a:pPr>
            <a:r>
              <a:rPr lang="en-IE" b="1" dirty="0"/>
              <a:t>Non Examination Subjects</a:t>
            </a:r>
          </a:p>
          <a:p>
            <a:endParaRPr lang="en-IE" b="1" dirty="0"/>
          </a:p>
          <a:p>
            <a:r>
              <a:rPr lang="en-IE" dirty="0"/>
              <a:t>Religion</a:t>
            </a:r>
          </a:p>
          <a:p>
            <a:r>
              <a:rPr lang="en-IE" dirty="0"/>
              <a:t>Wellbeing (PE,SPHE, CSPE)</a:t>
            </a:r>
          </a:p>
        </p:txBody>
      </p:sp>
      <p:pic>
        <p:nvPicPr>
          <p:cNvPr id="5" name="Content Placeholder 4" descr="imagesCA4VR47H.jpg"/>
          <p:cNvPicPr>
            <a:picLocks noGrp="1" noChangeAspect="1"/>
          </p:cNvPicPr>
          <p:nvPr>
            <p:ph sz="half" idx="2"/>
          </p:nvPr>
        </p:nvPicPr>
        <p:blipFill>
          <a:blip r:embed="rId3" cstate="print"/>
          <a:stretch>
            <a:fillRect/>
          </a:stretch>
        </p:blipFill>
        <p:spPr>
          <a:xfrm>
            <a:off x="4139952" y="1844824"/>
            <a:ext cx="4320480" cy="403244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Optional Subjects</a:t>
            </a:r>
          </a:p>
        </p:txBody>
      </p:sp>
      <p:sp>
        <p:nvSpPr>
          <p:cNvPr id="3" name="Content Placeholder 2"/>
          <p:cNvSpPr>
            <a:spLocks noGrp="1"/>
          </p:cNvSpPr>
          <p:nvPr>
            <p:ph idx="1"/>
          </p:nvPr>
        </p:nvSpPr>
        <p:spPr/>
        <p:txBody>
          <a:bodyPr>
            <a:normAutofit lnSpcReduction="10000"/>
          </a:bodyPr>
          <a:lstStyle/>
          <a:p>
            <a:pPr algn="ctr">
              <a:buNone/>
            </a:pPr>
            <a:r>
              <a:rPr lang="en-IE" b="1" dirty="0"/>
              <a:t>5 Optional Subjects: Choose from</a:t>
            </a:r>
          </a:p>
          <a:p>
            <a:pPr>
              <a:lnSpc>
                <a:spcPct val="90000"/>
              </a:lnSpc>
              <a:buClr>
                <a:schemeClr val="tx2"/>
              </a:buClr>
            </a:pPr>
            <a:r>
              <a:rPr lang="en-IE" dirty="0"/>
              <a:t>Art </a:t>
            </a:r>
          </a:p>
          <a:p>
            <a:pPr>
              <a:lnSpc>
                <a:spcPct val="90000"/>
              </a:lnSpc>
              <a:buClr>
                <a:schemeClr val="tx2"/>
              </a:buClr>
            </a:pPr>
            <a:r>
              <a:rPr lang="en-IE" dirty="0"/>
              <a:t>Business Studies </a:t>
            </a:r>
          </a:p>
          <a:p>
            <a:pPr>
              <a:lnSpc>
                <a:spcPct val="90000"/>
              </a:lnSpc>
              <a:buClr>
                <a:schemeClr val="tx2"/>
              </a:buClr>
            </a:pPr>
            <a:r>
              <a:rPr lang="en-IE" dirty="0"/>
              <a:t>French </a:t>
            </a:r>
          </a:p>
          <a:p>
            <a:pPr>
              <a:lnSpc>
                <a:spcPct val="90000"/>
              </a:lnSpc>
              <a:buClr>
                <a:schemeClr val="tx2"/>
              </a:buClr>
            </a:pPr>
            <a:r>
              <a:rPr lang="en-IE" dirty="0"/>
              <a:t>Geography </a:t>
            </a:r>
          </a:p>
          <a:p>
            <a:pPr>
              <a:lnSpc>
                <a:spcPct val="90000"/>
              </a:lnSpc>
              <a:buClr>
                <a:schemeClr val="tx2"/>
              </a:buClr>
            </a:pPr>
            <a:r>
              <a:rPr lang="en-IE" dirty="0"/>
              <a:t>History</a:t>
            </a:r>
          </a:p>
          <a:p>
            <a:pPr>
              <a:lnSpc>
                <a:spcPct val="90000"/>
              </a:lnSpc>
              <a:buClr>
                <a:schemeClr val="tx2"/>
              </a:buClr>
            </a:pPr>
            <a:r>
              <a:rPr lang="en-IE" dirty="0"/>
              <a:t>Home Economics </a:t>
            </a:r>
          </a:p>
          <a:p>
            <a:pPr>
              <a:lnSpc>
                <a:spcPct val="90000"/>
              </a:lnSpc>
              <a:buClr>
                <a:schemeClr val="tx2"/>
              </a:buClr>
            </a:pPr>
            <a:r>
              <a:rPr lang="en-IE" dirty="0"/>
              <a:t>Material Technology (Metalwork)</a:t>
            </a:r>
          </a:p>
          <a:p>
            <a:pPr>
              <a:lnSpc>
                <a:spcPct val="90000"/>
              </a:lnSpc>
              <a:buClr>
                <a:schemeClr val="tx2"/>
              </a:buClr>
            </a:pPr>
            <a:r>
              <a:rPr lang="en-IE" dirty="0"/>
              <a:t>Material Technology (Woodwork)</a:t>
            </a:r>
          </a:p>
          <a:p>
            <a:pPr>
              <a:lnSpc>
                <a:spcPct val="90000"/>
              </a:lnSpc>
              <a:buClr>
                <a:schemeClr val="tx2"/>
              </a:buClr>
            </a:pPr>
            <a:r>
              <a:rPr lang="en-IE" dirty="0"/>
              <a:t>Music </a:t>
            </a:r>
          </a:p>
          <a:p>
            <a:pPr>
              <a:lnSpc>
                <a:spcPct val="90000"/>
              </a:lnSpc>
              <a:buClr>
                <a:schemeClr val="tx2"/>
              </a:buClr>
            </a:pPr>
            <a:r>
              <a:rPr lang="en-IE" dirty="0"/>
              <a:t>Technical Graphics</a:t>
            </a:r>
          </a:p>
          <a:p>
            <a:endParaRPr lang="en-I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cs typeface="Times New Roman" charset="0"/>
              </a:rPr>
              <a:t>Subject Groupings</a:t>
            </a:r>
            <a:endParaRPr lang="en-IE" dirty="0"/>
          </a:p>
        </p:txBody>
      </p:sp>
      <p:sp>
        <p:nvSpPr>
          <p:cNvPr id="3" name="Content Placeholder 2"/>
          <p:cNvSpPr>
            <a:spLocks noGrp="1"/>
          </p:cNvSpPr>
          <p:nvPr>
            <p:ph idx="1"/>
          </p:nvPr>
        </p:nvSpPr>
        <p:spPr/>
        <p:txBody>
          <a:bodyPr>
            <a:normAutofit fontScale="92500" lnSpcReduction="20000"/>
          </a:bodyPr>
          <a:lstStyle/>
          <a:p>
            <a:r>
              <a:rPr lang="en-GB" b="1" dirty="0">
                <a:solidFill>
                  <a:srgbClr val="000000"/>
                </a:solidFill>
                <a:cs typeface="Times New Roman" charset="0"/>
              </a:rPr>
              <a:t>Language Group</a:t>
            </a:r>
            <a:br>
              <a:rPr lang="en-GB" dirty="0">
                <a:solidFill>
                  <a:srgbClr val="000000"/>
                </a:solidFill>
                <a:cs typeface="Times New Roman" charset="0"/>
              </a:rPr>
            </a:br>
            <a:r>
              <a:rPr lang="en-GB" dirty="0">
                <a:solidFill>
                  <a:srgbClr val="000000"/>
                </a:solidFill>
                <a:cs typeface="Times New Roman" charset="0"/>
              </a:rPr>
              <a:t>Irish, English, French</a:t>
            </a:r>
          </a:p>
          <a:p>
            <a:r>
              <a:rPr lang="en-GB" b="1" dirty="0">
                <a:solidFill>
                  <a:srgbClr val="000000"/>
                </a:solidFill>
                <a:cs typeface="Times New Roman" charset="0"/>
              </a:rPr>
              <a:t>Science Group</a:t>
            </a:r>
            <a:br>
              <a:rPr lang="en-GB" dirty="0">
                <a:solidFill>
                  <a:srgbClr val="000000"/>
                </a:solidFill>
                <a:cs typeface="Times New Roman" charset="0"/>
              </a:rPr>
            </a:br>
            <a:r>
              <a:rPr lang="en-GB" dirty="0">
                <a:solidFill>
                  <a:srgbClr val="000000"/>
                </a:solidFill>
                <a:cs typeface="Times New Roman" charset="0"/>
              </a:rPr>
              <a:t>Mathematics, Science.</a:t>
            </a:r>
          </a:p>
          <a:p>
            <a:r>
              <a:rPr lang="en-GB" b="1" dirty="0">
                <a:solidFill>
                  <a:srgbClr val="000000"/>
                </a:solidFill>
                <a:cs typeface="Times New Roman" charset="0"/>
              </a:rPr>
              <a:t>Business Studies Group</a:t>
            </a:r>
            <a:br>
              <a:rPr lang="en-GB" dirty="0">
                <a:solidFill>
                  <a:srgbClr val="000000"/>
                </a:solidFill>
                <a:cs typeface="Times New Roman" charset="0"/>
              </a:rPr>
            </a:br>
            <a:r>
              <a:rPr lang="en-GB" dirty="0">
                <a:solidFill>
                  <a:srgbClr val="000000"/>
                </a:solidFill>
                <a:cs typeface="Times New Roman" charset="0"/>
              </a:rPr>
              <a:t>Business</a:t>
            </a:r>
          </a:p>
          <a:p>
            <a:r>
              <a:rPr lang="en-GB" b="1" dirty="0">
                <a:solidFill>
                  <a:srgbClr val="000000"/>
                </a:solidFill>
                <a:cs typeface="Times New Roman" charset="0"/>
              </a:rPr>
              <a:t>Social Studies Group</a:t>
            </a:r>
            <a:br>
              <a:rPr lang="en-GB" dirty="0">
                <a:solidFill>
                  <a:srgbClr val="000000"/>
                </a:solidFill>
                <a:cs typeface="Times New Roman" charset="0"/>
              </a:rPr>
            </a:br>
            <a:r>
              <a:rPr lang="en-GB" dirty="0">
                <a:solidFill>
                  <a:srgbClr val="000000"/>
                </a:solidFill>
                <a:cs typeface="Times New Roman" charset="0"/>
              </a:rPr>
              <a:t>History, Geography, Art, Music, Home Economics</a:t>
            </a:r>
          </a:p>
          <a:p>
            <a:r>
              <a:rPr lang="en-GB" b="1" dirty="0">
                <a:solidFill>
                  <a:srgbClr val="000000"/>
                </a:solidFill>
                <a:cs typeface="Times New Roman" charset="0"/>
              </a:rPr>
              <a:t>Practical Group</a:t>
            </a:r>
          </a:p>
          <a:p>
            <a:pPr>
              <a:buNone/>
            </a:pPr>
            <a:r>
              <a:rPr lang="en-GB" b="1" dirty="0">
                <a:solidFill>
                  <a:srgbClr val="000000"/>
                </a:solidFill>
                <a:cs typeface="Times New Roman" charset="0"/>
              </a:rPr>
              <a:t>	</a:t>
            </a:r>
            <a:r>
              <a:rPr lang="en-GB" dirty="0"/>
              <a:t>Materials Technology (Wood),</a:t>
            </a:r>
            <a:r>
              <a:rPr lang="en-GB" sz="2800" dirty="0"/>
              <a:t> </a:t>
            </a:r>
            <a:r>
              <a:rPr lang="en-GB" dirty="0"/>
              <a:t>Materials Technology (Metal), Technical Graphics</a:t>
            </a:r>
          </a:p>
          <a:p>
            <a:endParaRPr lang="en-GB" dirty="0">
              <a:cs typeface="Times New Roman" charset="0"/>
            </a:endParaRPr>
          </a:p>
          <a:p>
            <a:endParaRPr lang="en-I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Language Group</a:t>
            </a:r>
          </a:p>
        </p:txBody>
      </p:sp>
      <p:sp>
        <p:nvSpPr>
          <p:cNvPr id="3" name="Content Placeholder 2"/>
          <p:cNvSpPr>
            <a:spLocks noGrp="1"/>
          </p:cNvSpPr>
          <p:nvPr>
            <p:ph idx="1"/>
          </p:nvPr>
        </p:nvSpPr>
        <p:spPr/>
        <p:txBody>
          <a:bodyPr>
            <a:normAutofit fontScale="92500" lnSpcReduction="20000"/>
          </a:bodyPr>
          <a:lstStyle/>
          <a:p>
            <a:r>
              <a:rPr lang="en-IE" b="1" dirty="0"/>
              <a:t>English: </a:t>
            </a:r>
            <a:r>
              <a:rPr lang="en-IE" dirty="0"/>
              <a:t>A Pass is required for most courses; sometimes Irish will be accepted instead Junior Cert Reform- 10% based on Classroom Based Assessment (CBA) </a:t>
            </a:r>
            <a:r>
              <a:rPr lang="en-US" dirty="0"/>
              <a:t>in 2</a:t>
            </a:r>
            <a:r>
              <a:rPr lang="en-US" baseline="30000" dirty="0"/>
              <a:t>nd</a:t>
            </a:r>
            <a:r>
              <a:rPr lang="en-US" dirty="0"/>
              <a:t> and 3rd </a:t>
            </a:r>
            <a:r>
              <a:rPr lang="en-US" dirty="0" err="1"/>
              <a:t>yr</a:t>
            </a:r>
            <a:endParaRPr lang="en-IE" dirty="0"/>
          </a:p>
          <a:p>
            <a:r>
              <a:rPr lang="en-IE" b="1" dirty="0"/>
              <a:t>Irish</a:t>
            </a:r>
            <a:r>
              <a:rPr lang="en-IE" dirty="0"/>
              <a:t>-</a:t>
            </a:r>
            <a:r>
              <a:rPr lang="en-US" dirty="0"/>
              <a:t>requirement for entry to the University and IT’s.</a:t>
            </a:r>
            <a:r>
              <a:rPr lang="en-IE" dirty="0"/>
              <a:t> </a:t>
            </a:r>
          </a:p>
          <a:p>
            <a:r>
              <a:rPr lang="en-IE" dirty="0"/>
              <a:t> Classroom Based Assessment</a:t>
            </a:r>
            <a:r>
              <a:rPr lang="en-US" dirty="0"/>
              <a:t>  in 2</a:t>
            </a:r>
            <a:r>
              <a:rPr lang="en-US" baseline="30000" dirty="0"/>
              <a:t>nd</a:t>
            </a:r>
            <a:r>
              <a:rPr lang="en-US" dirty="0"/>
              <a:t> and 3rd </a:t>
            </a:r>
            <a:r>
              <a:rPr lang="en-US" dirty="0" err="1"/>
              <a:t>yr</a:t>
            </a:r>
            <a:endParaRPr lang="en-US" dirty="0"/>
          </a:p>
          <a:p>
            <a:r>
              <a:rPr lang="en-US" dirty="0"/>
              <a:t>Also a requirement for the Cadets. Gardai require two languages.</a:t>
            </a:r>
          </a:p>
          <a:p>
            <a:r>
              <a:rPr lang="en-US" dirty="0"/>
              <a:t>H5 (50-60%) Higher Level required for primary teaching or study Irish at Trinity College</a:t>
            </a:r>
          </a:p>
          <a:p>
            <a:endParaRPr lang="en-US" dirty="0"/>
          </a:p>
          <a:p>
            <a:endParaRPr lang="en-I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Modern Foreign Languages-French</a:t>
            </a:r>
          </a:p>
        </p:txBody>
      </p:sp>
      <p:sp>
        <p:nvSpPr>
          <p:cNvPr id="3" name="Content Placeholder 2"/>
          <p:cNvSpPr>
            <a:spLocks noGrp="1"/>
          </p:cNvSpPr>
          <p:nvPr>
            <p:ph idx="1"/>
          </p:nvPr>
        </p:nvSpPr>
        <p:spPr>
          <a:xfrm>
            <a:off x="251520" y="1398131"/>
            <a:ext cx="8229600" cy="4625609"/>
          </a:xfrm>
        </p:spPr>
        <p:txBody>
          <a:bodyPr>
            <a:normAutofit fontScale="85000" lnSpcReduction="20000"/>
          </a:bodyPr>
          <a:lstStyle/>
          <a:p>
            <a:r>
              <a:rPr lang="en-IE" dirty="0"/>
              <a:t>At present a third or a foreign language (French) is required for the majority of programmes at- N.U.I. Galway, Maynooth, UCC, UCD, the National College of Surgeons as well as some Colleges linked to them such as St. Angela’s, Sligo; Shannon School of Management; N.C.D.A and Army Cadetships and the Air Corps. </a:t>
            </a:r>
          </a:p>
          <a:p>
            <a:r>
              <a:rPr lang="en-IE" dirty="0"/>
              <a:t>Often it is too early for students to drop their foreign language before the JC</a:t>
            </a:r>
          </a:p>
          <a:p>
            <a:r>
              <a:rPr lang="en-IE" dirty="0"/>
              <a:t>Students exempt from Irish and receiving resource will find French difficult</a:t>
            </a:r>
          </a:p>
          <a:p>
            <a:r>
              <a:rPr lang="en-IE" dirty="0"/>
              <a:t>CBA in 2nd &amp; 3rd Yr</a:t>
            </a:r>
          </a:p>
          <a:p>
            <a:r>
              <a:rPr lang="en-IE" dirty="0"/>
              <a:t>One Common level final exam 2hrs duration</a:t>
            </a:r>
          </a:p>
          <a:p>
            <a:endParaRPr lang="en-IE" dirty="0"/>
          </a:p>
        </p:txBody>
      </p:sp>
      <p:pic>
        <p:nvPicPr>
          <p:cNvPr id="4" name="Picture 3" descr="french.jpg"/>
          <p:cNvPicPr>
            <a:picLocks noChangeAspect="1"/>
          </p:cNvPicPr>
          <p:nvPr/>
        </p:nvPicPr>
        <p:blipFill>
          <a:blip r:embed="rId3" cstate="print"/>
          <a:stretch>
            <a:fillRect/>
          </a:stretch>
        </p:blipFill>
        <p:spPr>
          <a:xfrm>
            <a:off x="2123728" y="5857800"/>
            <a:ext cx="3810000" cy="9807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Third Language Exceptions</a:t>
            </a:r>
          </a:p>
        </p:txBody>
      </p:sp>
      <p:sp>
        <p:nvSpPr>
          <p:cNvPr id="3" name="Content Placeholder 2"/>
          <p:cNvSpPr>
            <a:spLocks noGrp="1"/>
          </p:cNvSpPr>
          <p:nvPr>
            <p:ph idx="1"/>
          </p:nvPr>
        </p:nvSpPr>
        <p:spPr/>
        <p:txBody>
          <a:bodyPr/>
          <a:lstStyle/>
          <a:p>
            <a:r>
              <a:rPr lang="en-IE" dirty="0"/>
              <a:t>Nursing courses in any of the Colleges mentioned above, Agricultural Science, General Science and Engineering courses at N.U.I Galway ,Maynooth, UCD and UCC.</a:t>
            </a:r>
          </a:p>
          <a:p>
            <a:r>
              <a:rPr lang="en-IE" dirty="0"/>
              <a:t>It is important to remember that there are many colleges such as U.L and DCU and the Institutes of Technology that </a:t>
            </a:r>
            <a:r>
              <a:rPr lang="en-IE" b="1" dirty="0"/>
              <a:t>DO NOT require </a:t>
            </a:r>
            <a:r>
              <a:rPr lang="en-IE" dirty="0"/>
              <a:t>a third language for entry.</a:t>
            </a:r>
          </a:p>
          <a:p>
            <a:endParaRPr lang="en-I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Business Group</a:t>
            </a:r>
          </a:p>
        </p:txBody>
      </p:sp>
      <p:sp>
        <p:nvSpPr>
          <p:cNvPr id="5" name="Content Placeholder 4"/>
          <p:cNvSpPr>
            <a:spLocks noGrp="1"/>
          </p:cNvSpPr>
          <p:nvPr>
            <p:ph sz="half" idx="1"/>
          </p:nvPr>
        </p:nvSpPr>
        <p:spPr>
          <a:xfrm>
            <a:off x="457200" y="1773936"/>
            <a:ext cx="6635080" cy="4535384"/>
          </a:xfrm>
        </p:spPr>
        <p:txBody>
          <a:bodyPr>
            <a:normAutofit lnSpcReduction="10000"/>
          </a:bodyPr>
          <a:lstStyle/>
          <a:p>
            <a:r>
              <a:rPr lang="en-IE" dirty="0"/>
              <a:t>This subject is concerned with understanding the environment in which business operates, the business environment both the public and private sectors. </a:t>
            </a:r>
          </a:p>
          <a:p>
            <a:r>
              <a:rPr lang="en-IE" dirty="0"/>
              <a:t>The course of study through the three inter-connected strands: Personal Finance , Enterprise and Our Economy .</a:t>
            </a:r>
          </a:p>
          <a:p>
            <a:r>
              <a:rPr lang="en-IE" dirty="0"/>
              <a:t>2 Classroom based Assessments (CBA’s) in 2</a:t>
            </a:r>
            <a:r>
              <a:rPr lang="en-IE" baseline="30000" dirty="0"/>
              <a:t>nd</a:t>
            </a:r>
            <a:r>
              <a:rPr lang="en-IE" dirty="0"/>
              <a:t> and 3</a:t>
            </a:r>
            <a:r>
              <a:rPr lang="en-IE" baseline="30000" dirty="0"/>
              <a:t>rd</a:t>
            </a:r>
            <a:r>
              <a:rPr lang="en-IE" dirty="0"/>
              <a:t> year. Final Exam- Common Level- 2 Hrs duration</a:t>
            </a:r>
          </a:p>
          <a:p>
            <a:endParaRPr lang="en-IE" dirty="0"/>
          </a:p>
        </p:txBody>
      </p:sp>
      <p:pic>
        <p:nvPicPr>
          <p:cNvPr id="1028" name="Picture 4" descr="https://curriculumonline.ie/getmedia/f95e76e3-4850-4b1e-a380-ec08f58c45bf/Venn_2.jpg">
            <a:extLst>
              <a:ext uri="{FF2B5EF4-FFF2-40B4-BE49-F238E27FC236}">
                <a16:creationId xmlns:a16="http://schemas.microsoft.com/office/drawing/2014/main" id="{3CD2D7F1-7AFE-4C32-AFA3-87281940F450}"/>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204864"/>
            <a:ext cx="2279065" cy="216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Science Group- Core</a:t>
            </a:r>
          </a:p>
        </p:txBody>
      </p:sp>
      <p:sp>
        <p:nvSpPr>
          <p:cNvPr id="4" name="Content Placeholder 3"/>
          <p:cNvSpPr>
            <a:spLocks noGrp="1"/>
          </p:cNvSpPr>
          <p:nvPr>
            <p:ph sz="half" idx="2"/>
          </p:nvPr>
        </p:nvSpPr>
        <p:spPr/>
        <p:txBody>
          <a:bodyPr>
            <a:normAutofit fontScale="85000" lnSpcReduction="20000"/>
          </a:bodyPr>
          <a:lstStyle/>
          <a:p>
            <a:r>
              <a:rPr lang="en-IE" dirty="0"/>
              <a:t>Biology, Chemistry, Physics are covered at Junior Certificate.</a:t>
            </a:r>
          </a:p>
          <a:p>
            <a:r>
              <a:rPr lang="en-IE" dirty="0"/>
              <a:t>Science is compulsory at JC</a:t>
            </a:r>
          </a:p>
          <a:p>
            <a:r>
              <a:rPr lang="en-IE" dirty="0"/>
              <a:t>Science is required for anything in the Engineering, Medical, Paramedical, Science and Nursing fields.</a:t>
            </a:r>
          </a:p>
          <a:p>
            <a:r>
              <a:rPr lang="en-IE" dirty="0"/>
              <a:t>2 Classroom based Assessments (CBA’s) in 2</a:t>
            </a:r>
            <a:r>
              <a:rPr lang="en-IE" baseline="30000" dirty="0"/>
              <a:t>nd</a:t>
            </a:r>
            <a:r>
              <a:rPr lang="en-IE" dirty="0"/>
              <a:t> and 3</a:t>
            </a:r>
            <a:r>
              <a:rPr lang="en-IE" baseline="30000" dirty="0"/>
              <a:t>rd</a:t>
            </a:r>
            <a:r>
              <a:rPr lang="en-IE" dirty="0"/>
              <a:t> year. Final Exam- Common Level- 2 Hrs duration</a:t>
            </a:r>
          </a:p>
          <a:p>
            <a:endParaRPr lang="en-IE" dirty="0"/>
          </a:p>
          <a:p>
            <a:pPr>
              <a:buNone/>
            </a:pPr>
            <a:endParaRPr lang="en-IE" dirty="0"/>
          </a:p>
        </p:txBody>
      </p:sp>
      <p:pic>
        <p:nvPicPr>
          <p:cNvPr id="9" name="Content Placeholder 8" descr="Science_2.jpg"/>
          <p:cNvPicPr>
            <a:picLocks noGrp="1" noChangeAspect="1"/>
          </p:cNvPicPr>
          <p:nvPr>
            <p:ph sz="half" idx="1"/>
          </p:nvPr>
        </p:nvPicPr>
        <p:blipFill>
          <a:blip r:embed="rId3" cstate="print"/>
          <a:stretch>
            <a:fillRect/>
          </a:stretch>
        </p:blipFill>
        <p:spPr>
          <a:xfrm>
            <a:off x="457200" y="1844824"/>
            <a:ext cx="4038600" cy="410445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a:t>Social Studies Group</a:t>
            </a:r>
          </a:p>
        </p:txBody>
      </p:sp>
      <p:sp>
        <p:nvSpPr>
          <p:cNvPr id="7" name="Content Placeholder 6"/>
          <p:cNvSpPr>
            <a:spLocks noGrp="1"/>
          </p:cNvSpPr>
          <p:nvPr>
            <p:ph sz="half" idx="2"/>
          </p:nvPr>
        </p:nvSpPr>
        <p:spPr/>
        <p:txBody>
          <a:bodyPr/>
          <a:lstStyle/>
          <a:p>
            <a:r>
              <a:rPr lang="en-IE" dirty="0"/>
              <a:t>Art</a:t>
            </a:r>
          </a:p>
          <a:p>
            <a:r>
              <a:rPr lang="en-IE" dirty="0"/>
              <a:t>Geography</a:t>
            </a:r>
          </a:p>
          <a:p>
            <a:r>
              <a:rPr lang="en-IE" dirty="0"/>
              <a:t>History</a:t>
            </a:r>
          </a:p>
          <a:p>
            <a:r>
              <a:rPr lang="en-IE" dirty="0"/>
              <a:t>Home Economics</a:t>
            </a:r>
          </a:p>
          <a:p>
            <a:r>
              <a:rPr lang="en-IE" dirty="0"/>
              <a:t>Music</a:t>
            </a:r>
          </a:p>
          <a:p>
            <a:pPr>
              <a:buNone/>
            </a:pPr>
            <a:endParaRPr lang="en-IE" dirty="0"/>
          </a:p>
        </p:txBody>
      </p:sp>
      <p:pic>
        <p:nvPicPr>
          <p:cNvPr id="9" name="Content Placeholder 8" descr="ss_bookworm_gif.bmp"/>
          <p:cNvPicPr>
            <a:picLocks noGrp="1" noChangeAspect="1"/>
          </p:cNvPicPr>
          <p:nvPr>
            <p:ph sz="half" idx="1"/>
          </p:nvPr>
        </p:nvPicPr>
        <p:blipFill>
          <a:blip r:embed="rId3" cstate="print"/>
          <a:stretch>
            <a:fillRect/>
          </a:stretch>
        </p:blipFill>
        <p:spPr>
          <a:xfrm>
            <a:off x="251520" y="1844824"/>
            <a:ext cx="4104455" cy="432048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Vital to choose the right subjects</a:t>
            </a:r>
          </a:p>
        </p:txBody>
      </p:sp>
      <p:sp>
        <p:nvSpPr>
          <p:cNvPr id="3" name="Content Placeholder 2"/>
          <p:cNvSpPr>
            <a:spLocks noGrp="1"/>
          </p:cNvSpPr>
          <p:nvPr>
            <p:ph idx="1"/>
          </p:nvPr>
        </p:nvSpPr>
        <p:spPr/>
        <p:txBody>
          <a:bodyPr/>
          <a:lstStyle/>
          <a:p>
            <a:r>
              <a:rPr lang="en-IE" dirty="0"/>
              <a:t>Students must pick subjects carefully as it will determine their Leaving Certificate options and perhaps even their career choice in later years. </a:t>
            </a:r>
          </a:p>
          <a:p>
            <a:endParaRPr lang="en-IE" dirty="0"/>
          </a:p>
          <a:p>
            <a:endParaRPr lang="en-IE" dirty="0"/>
          </a:p>
        </p:txBody>
      </p:sp>
      <p:pic>
        <p:nvPicPr>
          <p:cNvPr id="5" name="Picture 4" descr="opportunity_boulevard.gif"/>
          <p:cNvPicPr>
            <a:picLocks noChangeAspect="1"/>
          </p:cNvPicPr>
          <p:nvPr/>
        </p:nvPicPr>
        <p:blipFill>
          <a:blip r:embed="rId3" cstate="print"/>
          <a:stretch>
            <a:fillRect/>
          </a:stretch>
        </p:blipFill>
        <p:spPr>
          <a:xfrm>
            <a:off x="3779912" y="3429000"/>
            <a:ext cx="4680520" cy="308790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Art</a:t>
            </a:r>
          </a:p>
        </p:txBody>
      </p:sp>
      <p:sp>
        <p:nvSpPr>
          <p:cNvPr id="3" name="Content Placeholder 2"/>
          <p:cNvSpPr>
            <a:spLocks noGrp="1"/>
          </p:cNvSpPr>
          <p:nvPr>
            <p:ph sz="half" idx="1"/>
          </p:nvPr>
        </p:nvSpPr>
        <p:spPr>
          <a:xfrm>
            <a:off x="457200" y="1773936"/>
            <a:ext cx="6707088" cy="4751408"/>
          </a:xfrm>
        </p:spPr>
        <p:txBody>
          <a:bodyPr>
            <a:normAutofit fontScale="85000" lnSpcReduction="10000"/>
          </a:bodyPr>
          <a:lstStyle/>
          <a:p>
            <a:pPr>
              <a:defRPr/>
            </a:pPr>
            <a:r>
              <a:rPr lang="en-IE" dirty="0"/>
              <a:t>Many of the skills you learn while studying Art are very useful outside of school and in whatever job you choose to do in the future. There are many career opportunities - areas such as: photography, illustration, interior/industrial/fashion design, education and architecture.</a:t>
            </a:r>
          </a:p>
          <a:p>
            <a:pPr>
              <a:buNone/>
              <a:defRPr/>
            </a:pPr>
            <a:endParaRPr lang="en-IE" dirty="0"/>
          </a:p>
          <a:p>
            <a:pPr>
              <a:defRPr/>
            </a:pPr>
            <a:r>
              <a:rPr lang="en-IE" dirty="0"/>
              <a:t>2 Classroom-Based Assessments , For the SEC- students will reflect on and use the  feedback from their teacher and peers, as the basis to create further significant developmental work in their Visual Art sketchpad as well as two realised pieces for the examination. </a:t>
            </a:r>
            <a:endParaRPr lang="en-US" dirty="0"/>
          </a:p>
          <a:p>
            <a:endParaRPr lang="en-IE" dirty="0"/>
          </a:p>
        </p:txBody>
      </p:sp>
      <p:pic>
        <p:nvPicPr>
          <p:cNvPr id="7" name="Content Placeholder 6" descr="Art-image.jpg"/>
          <p:cNvPicPr>
            <a:picLocks noGrp="1" noChangeAspect="1"/>
          </p:cNvPicPr>
          <p:nvPr>
            <p:ph sz="half" idx="2"/>
          </p:nvPr>
        </p:nvPicPr>
        <p:blipFill>
          <a:blip r:embed="rId3" cstate="print"/>
          <a:stretch>
            <a:fillRect/>
          </a:stretch>
        </p:blipFill>
        <p:spPr>
          <a:xfrm>
            <a:off x="7043846" y="1772816"/>
            <a:ext cx="1930985" cy="331236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Geography</a:t>
            </a:r>
          </a:p>
        </p:txBody>
      </p:sp>
      <p:sp>
        <p:nvSpPr>
          <p:cNvPr id="3" name="Content Placeholder 2"/>
          <p:cNvSpPr>
            <a:spLocks noGrp="1"/>
          </p:cNvSpPr>
          <p:nvPr>
            <p:ph sz="half" idx="1"/>
          </p:nvPr>
        </p:nvSpPr>
        <p:spPr>
          <a:xfrm>
            <a:off x="457200" y="1773936"/>
            <a:ext cx="6491064" cy="4623816"/>
          </a:xfrm>
        </p:spPr>
        <p:txBody>
          <a:bodyPr>
            <a:normAutofit fontScale="85000" lnSpcReduction="20000"/>
          </a:bodyPr>
          <a:lstStyle/>
          <a:p>
            <a:r>
              <a:rPr lang="en-IE" dirty="0"/>
              <a:t>It is the study of places, people and what shapes the environment</a:t>
            </a:r>
          </a:p>
          <a:p>
            <a:endParaRPr lang="en-IE" dirty="0"/>
          </a:p>
          <a:p>
            <a:r>
              <a:rPr lang="en-IE" dirty="0"/>
              <a:t>Geography prepares you for careers in town planning, outdoor pursuits education, weather forecasting, tourism and transport. Geography keeps you informed of topics which arise in conversation, current affairs, newspaper reports, and on TV, such as climate change, renewable energy and aid to poorer nations.</a:t>
            </a:r>
          </a:p>
          <a:p>
            <a:endParaRPr lang="en-IE" dirty="0"/>
          </a:p>
          <a:p>
            <a:r>
              <a:rPr lang="en-IE" dirty="0"/>
              <a:t>2 CBA’s – Geography in the news and My Geography in 2</a:t>
            </a:r>
            <a:r>
              <a:rPr lang="en-IE" baseline="30000" dirty="0"/>
              <a:t>nd</a:t>
            </a:r>
            <a:r>
              <a:rPr lang="en-IE" dirty="0"/>
              <a:t> &amp; 3rd Yr</a:t>
            </a:r>
          </a:p>
          <a:p>
            <a:endParaRPr lang="en-IE" dirty="0"/>
          </a:p>
          <a:p>
            <a:r>
              <a:rPr lang="en-IE" dirty="0"/>
              <a:t>1 Common level exam 2 hrs in duration</a:t>
            </a:r>
          </a:p>
        </p:txBody>
      </p:sp>
      <p:pic>
        <p:nvPicPr>
          <p:cNvPr id="7" name="Content Placeholder 6" descr="GeographyIsMyWorld.jpg"/>
          <p:cNvPicPr>
            <a:picLocks noGrp="1" noChangeAspect="1"/>
          </p:cNvPicPr>
          <p:nvPr>
            <p:ph sz="half" idx="2"/>
          </p:nvPr>
        </p:nvPicPr>
        <p:blipFill>
          <a:blip r:embed="rId3" cstate="print"/>
          <a:stretch>
            <a:fillRect/>
          </a:stretch>
        </p:blipFill>
        <p:spPr>
          <a:xfrm>
            <a:off x="6878767" y="1556792"/>
            <a:ext cx="2168072" cy="208823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History</a:t>
            </a:r>
          </a:p>
        </p:txBody>
      </p:sp>
      <p:sp>
        <p:nvSpPr>
          <p:cNvPr id="4" name="Content Placeholder 3"/>
          <p:cNvSpPr>
            <a:spLocks noGrp="1"/>
          </p:cNvSpPr>
          <p:nvPr>
            <p:ph sz="half" idx="1"/>
          </p:nvPr>
        </p:nvSpPr>
        <p:spPr/>
        <p:txBody>
          <a:bodyPr>
            <a:normAutofit fontScale="85000" lnSpcReduction="20000"/>
          </a:bodyPr>
          <a:lstStyle/>
          <a:p>
            <a:r>
              <a:rPr lang="en-IE" dirty="0"/>
              <a:t>History involves the study of people who lived in the past - ordinary people as well as famous people- using sources and other evidence.</a:t>
            </a:r>
          </a:p>
          <a:p>
            <a:endParaRPr lang="en-IE" dirty="0"/>
          </a:p>
          <a:p>
            <a:r>
              <a:rPr lang="en-IE" dirty="0"/>
              <a:t>Finding out about important changes that, over time, have helped to shape the world in which we live.</a:t>
            </a:r>
          </a:p>
          <a:p>
            <a:endParaRPr lang="en-IE" dirty="0"/>
          </a:p>
        </p:txBody>
      </p:sp>
      <p:sp>
        <p:nvSpPr>
          <p:cNvPr id="5" name="Content Placeholder 4"/>
          <p:cNvSpPr>
            <a:spLocks noGrp="1"/>
          </p:cNvSpPr>
          <p:nvPr>
            <p:ph sz="half" idx="2"/>
          </p:nvPr>
        </p:nvSpPr>
        <p:spPr/>
        <p:txBody>
          <a:bodyPr>
            <a:normAutofit fontScale="85000" lnSpcReduction="20000"/>
          </a:bodyPr>
          <a:lstStyle/>
          <a:p>
            <a:r>
              <a:rPr lang="en-IE" dirty="0"/>
              <a:t>History can help you in may different careers, especially those linked with heritage, tourism, research and the environment.</a:t>
            </a:r>
          </a:p>
          <a:p>
            <a:endParaRPr lang="en-IE" dirty="0"/>
          </a:p>
          <a:p>
            <a:r>
              <a:rPr lang="en-IE" dirty="0"/>
              <a:t>2 CBA’s – The Past in my place and A life in Time in  2</a:t>
            </a:r>
            <a:r>
              <a:rPr lang="en-IE" baseline="30000" dirty="0"/>
              <a:t>nd</a:t>
            </a:r>
            <a:r>
              <a:rPr lang="en-IE" dirty="0"/>
              <a:t> &amp; 3rd Yr</a:t>
            </a:r>
          </a:p>
          <a:p>
            <a:endParaRPr lang="en-IE" dirty="0"/>
          </a:p>
          <a:p>
            <a:r>
              <a:rPr lang="en-IE" dirty="0"/>
              <a:t>1 Common level exam 2 hrs in duration</a:t>
            </a:r>
          </a:p>
          <a:p>
            <a:endParaRPr lang="en-IE" dirty="0"/>
          </a:p>
          <a:p>
            <a:pPr>
              <a:buNone/>
            </a:pPr>
            <a:br>
              <a:rPr lang="en-IE" dirty="0"/>
            </a:br>
            <a:endParaRPr lang="en-IE" dirty="0"/>
          </a:p>
        </p:txBody>
      </p:sp>
      <p:pic>
        <p:nvPicPr>
          <p:cNvPr id="8" name="Picture 7" descr="our_history.png"/>
          <p:cNvPicPr>
            <a:picLocks noChangeAspect="1"/>
          </p:cNvPicPr>
          <p:nvPr/>
        </p:nvPicPr>
        <p:blipFill>
          <a:blip r:embed="rId3" cstate="print"/>
          <a:stretch>
            <a:fillRect/>
          </a:stretch>
        </p:blipFill>
        <p:spPr>
          <a:xfrm>
            <a:off x="5292080" y="249410"/>
            <a:ext cx="1793300" cy="105704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History and Geography promote….</a:t>
            </a:r>
          </a:p>
        </p:txBody>
      </p:sp>
      <p:sp>
        <p:nvSpPr>
          <p:cNvPr id="3" name="Content Placeholder 2"/>
          <p:cNvSpPr>
            <a:spLocks noGrp="1"/>
          </p:cNvSpPr>
          <p:nvPr>
            <p:ph idx="1"/>
          </p:nvPr>
        </p:nvSpPr>
        <p:spPr/>
        <p:txBody>
          <a:bodyPr/>
          <a:lstStyle/>
          <a:p>
            <a:r>
              <a:rPr lang="en-IE" dirty="0"/>
              <a:t>“Literacy is a bridge from misery to hope.  It is, the road to human progress and the means through which every man, woman and child can realise his or her full potential.” </a:t>
            </a:r>
            <a:r>
              <a:rPr lang="en-IE" b="1" dirty="0"/>
              <a:t>Kofi Annan - United Nations General Secretary</a:t>
            </a:r>
          </a:p>
          <a:p>
            <a:endParaRPr lang="en-IE" dirty="0"/>
          </a:p>
          <a:p>
            <a:endParaRPr lang="en-IE" dirty="0"/>
          </a:p>
        </p:txBody>
      </p:sp>
    </p:spTree>
    <p:extLst>
      <p:ext uri="{BB962C8B-B14F-4D97-AF65-F5344CB8AC3E}">
        <p14:creationId xmlns:p14="http://schemas.microsoft.com/office/powerpoint/2010/main" val="1041585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Home Economics</a:t>
            </a:r>
          </a:p>
        </p:txBody>
      </p:sp>
      <p:sp>
        <p:nvSpPr>
          <p:cNvPr id="3" name="Content Placeholder 2"/>
          <p:cNvSpPr>
            <a:spLocks noGrp="1"/>
          </p:cNvSpPr>
          <p:nvPr>
            <p:ph sz="half" idx="1"/>
          </p:nvPr>
        </p:nvSpPr>
        <p:spPr>
          <a:xfrm>
            <a:off x="251520" y="1729160"/>
            <a:ext cx="6624736" cy="4976440"/>
          </a:xfrm>
        </p:spPr>
        <p:txBody>
          <a:bodyPr>
            <a:normAutofit fontScale="92500" lnSpcReduction="20000"/>
          </a:bodyPr>
          <a:lstStyle/>
          <a:p>
            <a:r>
              <a:rPr lang="en-IE" dirty="0"/>
              <a:t>Home Economics is a subject where you will learn how to take care of yourself, others, your home and your environment.</a:t>
            </a:r>
          </a:p>
          <a:p>
            <a:r>
              <a:rPr lang="en-IE" dirty="0"/>
              <a:t>As Home Economics is a very practical subject, you will carry out a lot of activities in school and at home.</a:t>
            </a:r>
          </a:p>
          <a:p>
            <a:pPr marL="118872" indent="0">
              <a:buNone/>
            </a:pPr>
            <a:endParaRPr lang="en-IE" dirty="0"/>
          </a:p>
          <a:p>
            <a:r>
              <a:rPr lang="en-IE" dirty="0"/>
              <a:t>Students will sit a written examination of one and a half hour's duration</a:t>
            </a:r>
          </a:p>
          <a:p>
            <a:pPr marL="118872" indent="0">
              <a:buNone/>
            </a:pPr>
            <a:endParaRPr lang="en-IE" dirty="0"/>
          </a:p>
          <a:p>
            <a:r>
              <a:rPr lang="en-IE" dirty="0"/>
              <a:t>Practical Exam </a:t>
            </a:r>
          </a:p>
          <a:p>
            <a:endParaRPr lang="en-IE" dirty="0"/>
          </a:p>
          <a:p>
            <a:r>
              <a:rPr lang="en-IE" dirty="0"/>
              <a:t>2 Classroom based assessments in 2</a:t>
            </a:r>
            <a:r>
              <a:rPr lang="en-IE" baseline="30000" dirty="0"/>
              <a:t>nd</a:t>
            </a:r>
            <a:r>
              <a:rPr lang="en-IE" dirty="0"/>
              <a:t> &amp; 3rd Yr -Creative textiles and Food literacy skills brief</a:t>
            </a:r>
          </a:p>
        </p:txBody>
      </p:sp>
      <p:pic>
        <p:nvPicPr>
          <p:cNvPr id="5" name="Content Placeholder 4" descr="1TMSH_HomeEconomics_MED.jpg"/>
          <p:cNvPicPr>
            <a:picLocks noGrp="1" noChangeAspect="1"/>
          </p:cNvPicPr>
          <p:nvPr>
            <p:ph sz="half" idx="2"/>
          </p:nvPr>
        </p:nvPicPr>
        <p:blipFill>
          <a:blip r:embed="rId2" cstate="print"/>
          <a:stretch>
            <a:fillRect/>
          </a:stretch>
        </p:blipFill>
        <p:spPr>
          <a:xfrm>
            <a:off x="7092280" y="1844824"/>
            <a:ext cx="1800200" cy="261293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Music</a:t>
            </a:r>
          </a:p>
        </p:txBody>
      </p:sp>
      <p:sp>
        <p:nvSpPr>
          <p:cNvPr id="3" name="Content Placeholder 2"/>
          <p:cNvSpPr>
            <a:spLocks noGrp="1"/>
          </p:cNvSpPr>
          <p:nvPr>
            <p:ph sz="half" idx="1"/>
          </p:nvPr>
        </p:nvSpPr>
        <p:spPr/>
        <p:txBody>
          <a:bodyPr>
            <a:normAutofit fontScale="92500" lnSpcReduction="20000"/>
          </a:bodyPr>
          <a:lstStyle/>
          <a:p>
            <a:r>
              <a:rPr lang="en-IE" dirty="0"/>
              <a:t>In JC Music, you will sing and learn how to play an instrument. You will listen to many types of music such as pop, classical and traditional Irish music. You will also start composing.</a:t>
            </a:r>
          </a:p>
          <a:p>
            <a:r>
              <a:rPr lang="en-IE" dirty="0"/>
              <a:t>2 CBAs- Composition portfolio and a programme note</a:t>
            </a:r>
          </a:p>
          <a:p>
            <a:r>
              <a:rPr lang="en-IE" dirty="0"/>
              <a:t>Practical (30%)and written exam(70%)</a:t>
            </a:r>
          </a:p>
        </p:txBody>
      </p:sp>
      <p:sp>
        <p:nvSpPr>
          <p:cNvPr id="4" name="Content Placeholder 3"/>
          <p:cNvSpPr>
            <a:spLocks noGrp="1"/>
          </p:cNvSpPr>
          <p:nvPr>
            <p:ph sz="half" idx="2"/>
          </p:nvPr>
        </p:nvSpPr>
        <p:spPr/>
        <p:txBody>
          <a:bodyPr>
            <a:normAutofit fontScale="92500" lnSpcReduction="20000"/>
          </a:bodyPr>
          <a:lstStyle/>
          <a:p>
            <a:endParaRPr lang="en-IE" dirty="0"/>
          </a:p>
          <a:p>
            <a:endParaRPr lang="en-IE" dirty="0"/>
          </a:p>
          <a:p>
            <a:pPr>
              <a:buNone/>
            </a:pPr>
            <a:endParaRPr lang="en-IE" dirty="0"/>
          </a:p>
          <a:p>
            <a:endParaRPr lang="en-IE" dirty="0"/>
          </a:p>
          <a:p>
            <a:r>
              <a:rPr lang="en-IE" dirty="0"/>
              <a:t>Possible careers in music: education (teacher, lecturer), business (sound engineer, lyricist, reviewer, therapist) and performance (composer, performer, conductor).</a:t>
            </a:r>
          </a:p>
        </p:txBody>
      </p:sp>
      <p:pic>
        <p:nvPicPr>
          <p:cNvPr id="5" name="Picture 4" descr="Music_Note_Art.jpg"/>
          <p:cNvPicPr>
            <a:picLocks noChangeAspect="1"/>
          </p:cNvPicPr>
          <p:nvPr/>
        </p:nvPicPr>
        <p:blipFill>
          <a:blip r:embed="rId2" cstate="print"/>
          <a:stretch>
            <a:fillRect/>
          </a:stretch>
        </p:blipFill>
        <p:spPr>
          <a:xfrm>
            <a:off x="5364088" y="1556792"/>
            <a:ext cx="2448272" cy="136015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a:t>Practical Group</a:t>
            </a:r>
          </a:p>
        </p:txBody>
      </p:sp>
      <p:sp>
        <p:nvSpPr>
          <p:cNvPr id="6" name="Content Placeholder 5"/>
          <p:cNvSpPr>
            <a:spLocks noGrp="1"/>
          </p:cNvSpPr>
          <p:nvPr>
            <p:ph sz="half" idx="1"/>
          </p:nvPr>
        </p:nvSpPr>
        <p:spPr/>
        <p:txBody>
          <a:bodyPr/>
          <a:lstStyle/>
          <a:p>
            <a:r>
              <a:rPr lang="en-IE" dirty="0"/>
              <a:t>Materials Technology (Wood)</a:t>
            </a:r>
          </a:p>
          <a:p>
            <a:r>
              <a:rPr lang="en-IE" dirty="0"/>
              <a:t>Material Technology (Metalwork)</a:t>
            </a:r>
          </a:p>
          <a:p>
            <a:r>
              <a:rPr lang="en-IE" dirty="0"/>
              <a:t>Technical Graphics</a:t>
            </a:r>
          </a:p>
        </p:txBody>
      </p:sp>
      <p:pic>
        <p:nvPicPr>
          <p:cNvPr id="8" name="Content Placeholder 7" descr="exam-materials-tech-educate.jpg"/>
          <p:cNvPicPr>
            <a:picLocks noGrp="1" noChangeAspect="1"/>
          </p:cNvPicPr>
          <p:nvPr>
            <p:ph sz="half" idx="2"/>
          </p:nvPr>
        </p:nvPicPr>
        <p:blipFill>
          <a:blip r:embed="rId2" cstate="print"/>
          <a:stretch>
            <a:fillRect/>
          </a:stretch>
        </p:blipFill>
        <p:spPr>
          <a:xfrm>
            <a:off x="4788024" y="1844824"/>
            <a:ext cx="3384376" cy="439248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Materials Technology: Wood</a:t>
            </a:r>
          </a:p>
        </p:txBody>
      </p:sp>
      <p:sp>
        <p:nvSpPr>
          <p:cNvPr id="4" name="Content Placeholder 3"/>
          <p:cNvSpPr>
            <a:spLocks noGrp="1"/>
          </p:cNvSpPr>
          <p:nvPr>
            <p:ph sz="half" idx="1"/>
          </p:nvPr>
        </p:nvSpPr>
        <p:spPr/>
        <p:txBody>
          <a:bodyPr>
            <a:normAutofit fontScale="92500"/>
          </a:bodyPr>
          <a:lstStyle/>
          <a:p>
            <a:r>
              <a:rPr lang="en-IE" dirty="0"/>
              <a:t>In MTW you will learn to design small projects and the skills required to use tools and equipment to make your designs. You will work mainly with wood but also with the materials. You will learn about wood as a material and how it is produced.</a:t>
            </a:r>
          </a:p>
        </p:txBody>
      </p:sp>
      <p:sp>
        <p:nvSpPr>
          <p:cNvPr id="3" name="Text Placeholder 2"/>
          <p:cNvSpPr>
            <a:spLocks noGrp="1"/>
          </p:cNvSpPr>
          <p:nvPr>
            <p:ph sz="half" idx="2"/>
          </p:nvPr>
        </p:nvSpPr>
        <p:spPr/>
        <p:txBody>
          <a:bodyPr>
            <a:normAutofit fontScale="92500"/>
          </a:bodyPr>
          <a:lstStyle/>
          <a:p>
            <a:r>
              <a:rPr lang="en-IE" dirty="0"/>
              <a:t>Course work Project (66%)and Written Exam</a:t>
            </a:r>
          </a:p>
          <a:p>
            <a:pPr>
              <a:buNone/>
            </a:pPr>
            <a:endParaRPr lang="en-IE" dirty="0"/>
          </a:p>
        </p:txBody>
      </p:sp>
      <p:pic>
        <p:nvPicPr>
          <p:cNvPr id="7" name="Picture 6" descr="j%20Woodwork.png"/>
          <p:cNvPicPr>
            <a:picLocks noChangeAspect="1"/>
          </p:cNvPicPr>
          <p:nvPr/>
        </p:nvPicPr>
        <p:blipFill>
          <a:blip r:embed="rId3" cstate="print"/>
          <a:stretch>
            <a:fillRect/>
          </a:stretch>
        </p:blipFill>
        <p:spPr>
          <a:xfrm>
            <a:off x="4900357" y="3212976"/>
            <a:ext cx="3560075" cy="288032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IE" dirty="0"/>
              <a:t>Materials Technology: Metalwork</a:t>
            </a:r>
          </a:p>
        </p:txBody>
      </p:sp>
      <p:sp>
        <p:nvSpPr>
          <p:cNvPr id="4" name="Content Placeholder 3"/>
          <p:cNvSpPr>
            <a:spLocks noGrp="1"/>
          </p:cNvSpPr>
          <p:nvPr>
            <p:ph sz="half" idx="1"/>
          </p:nvPr>
        </p:nvSpPr>
        <p:spPr/>
        <p:txBody>
          <a:bodyPr>
            <a:normAutofit fontScale="92500" lnSpcReduction="10000"/>
          </a:bodyPr>
          <a:lstStyle/>
          <a:p>
            <a:r>
              <a:rPr lang="en-IE" dirty="0"/>
              <a:t>It is an activity-based course focusing on metal, how to work with it and how to assemble different parts. Other materials such as plastics and wood are also Investigated and used in project work. You will be working with basic electronic components too.</a:t>
            </a:r>
          </a:p>
          <a:p>
            <a:endParaRPr lang="en-IE" dirty="0"/>
          </a:p>
        </p:txBody>
      </p:sp>
      <p:sp>
        <p:nvSpPr>
          <p:cNvPr id="8" name="Content Placeholder 7"/>
          <p:cNvSpPr>
            <a:spLocks noGrp="1"/>
          </p:cNvSpPr>
          <p:nvPr>
            <p:ph sz="half" idx="2"/>
          </p:nvPr>
        </p:nvSpPr>
        <p:spPr/>
        <p:txBody>
          <a:bodyPr>
            <a:normAutofit fontScale="92500" lnSpcReduction="10000"/>
          </a:bodyPr>
          <a:lstStyle/>
          <a:p>
            <a:r>
              <a:rPr lang="en-IE" dirty="0"/>
              <a:t>Course work Project, Written Exam and Practical exam (Higher level)</a:t>
            </a:r>
          </a:p>
          <a:p>
            <a:endParaRPr lang="en-IE" dirty="0"/>
          </a:p>
        </p:txBody>
      </p:sp>
      <p:pic>
        <p:nvPicPr>
          <p:cNvPr id="9" name="Picture 8" descr="junior_cert_ordinary_2012.jpg"/>
          <p:cNvPicPr>
            <a:picLocks noChangeAspect="1"/>
          </p:cNvPicPr>
          <p:nvPr/>
        </p:nvPicPr>
        <p:blipFill>
          <a:blip r:embed="rId2" cstate="print"/>
          <a:stretch>
            <a:fillRect/>
          </a:stretch>
        </p:blipFill>
        <p:spPr>
          <a:xfrm>
            <a:off x="4788024" y="3429000"/>
            <a:ext cx="3892491" cy="302207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Technical Graphics</a:t>
            </a:r>
          </a:p>
        </p:txBody>
      </p:sp>
      <p:sp>
        <p:nvSpPr>
          <p:cNvPr id="3" name="Content Placeholder 2"/>
          <p:cNvSpPr>
            <a:spLocks noGrp="1"/>
          </p:cNvSpPr>
          <p:nvPr>
            <p:ph sz="half" idx="1"/>
          </p:nvPr>
        </p:nvSpPr>
        <p:spPr/>
        <p:txBody>
          <a:bodyPr>
            <a:normAutofit fontScale="85000" lnSpcReduction="20000"/>
          </a:bodyPr>
          <a:lstStyle/>
          <a:p>
            <a:r>
              <a:rPr lang="en-IE" dirty="0"/>
              <a:t>In Technical Graphics you will learn how to represent 3-D objects on paper and on computer. You will develop problem solving and creative thinking skills through the solution of graphical problems.</a:t>
            </a:r>
          </a:p>
          <a:p>
            <a:pPr>
              <a:buNone/>
            </a:pPr>
            <a:endParaRPr lang="en-IE" dirty="0"/>
          </a:p>
          <a:p>
            <a:r>
              <a:rPr lang="en-IE" dirty="0"/>
              <a:t>This subject will be of use to you if you want to progress into career areas such as architecture or engineering.</a:t>
            </a:r>
            <a:br>
              <a:rPr lang="en-IE" dirty="0"/>
            </a:br>
            <a:endParaRPr lang="en-IE" dirty="0"/>
          </a:p>
        </p:txBody>
      </p:sp>
      <p:pic>
        <p:nvPicPr>
          <p:cNvPr id="5" name="Content Placeholder 4" descr="UNDERSTANDING-TECHNICAL-GRAPHICS.jpg"/>
          <p:cNvPicPr>
            <a:picLocks noGrp="1" noChangeAspect="1"/>
          </p:cNvPicPr>
          <p:nvPr>
            <p:ph sz="half" idx="2"/>
          </p:nvPr>
        </p:nvPicPr>
        <p:blipFill>
          <a:blip r:embed="rId2" cstate="print"/>
          <a:stretch>
            <a:fillRect/>
          </a:stretch>
        </p:blipFill>
        <p:spPr>
          <a:xfrm>
            <a:off x="5292080" y="2060848"/>
            <a:ext cx="3024336" cy="410445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Main Advice</a:t>
            </a:r>
          </a:p>
        </p:txBody>
      </p:sp>
      <p:sp>
        <p:nvSpPr>
          <p:cNvPr id="3" name="Content Placeholder 2"/>
          <p:cNvSpPr>
            <a:spLocks noGrp="1"/>
          </p:cNvSpPr>
          <p:nvPr>
            <p:ph idx="1"/>
          </p:nvPr>
        </p:nvSpPr>
        <p:spPr/>
        <p:txBody>
          <a:bodyPr>
            <a:normAutofit fontScale="92500"/>
          </a:bodyPr>
          <a:lstStyle/>
          <a:p>
            <a:pPr lvl="0"/>
            <a:r>
              <a:rPr lang="en-IE" dirty="0"/>
              <a:t>Keep all your options open. Pick a range of subjects from different subject groupings.</a:t>
            </a:r>
          </a:p>
          <a:p>
            <a:pPr lvl="0"/>
            <a:r>
              <a:rPr lang="en-IE" dirty="0"/>
              <a:t>Pick subjects that you are good at, subjects you enjoy most and  will work well in. </a:t>
            </a:r>
          </a:p>
          <a:p>
            <a:pPr lvl="0"/>
            <a:r>
              <a:rPr lang="en-IE" dirty="0"/>
              <a:t>Remember that there are </a:t>
            </a:r>
            <a:r>
              <a:rPr lang="en-IE" b="1" dirty="0"/>
              <a:t>NO EASY OR HARD </a:t>
            </a:r>
            <a:r>
              <a:rPr lang="en-IE" dirty="0"/>
              <a:t>subjects- </a:t>
            </a:r>
            <a:r>
              <a:rPr lang="en-IE" b="1" dirty="0"/>
              <a:t>ALL </a:t>
            </a:r>
            <a:r>
              <a:rPr lang="en-IE" dirty="0"/>
              <a:t>subjects require hard work, study and commitment in order to succeed.</a:t>
            </a:r>
          </a:p>
          <a:p>
            <a:pPr lvl="0"/>
            <a:r>
              <a:rPr lang="en-IE" dirty="0"/>
              <a:t>Every subject becomes more difficult in second year- as there is a lot more work involved.</a:t>
            </a:r>
          </a:p>
          <a:p>
            <a:endParaRPr lang="en-I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18872" fontAlgn="base"/>
            <a:r>
              <a:rPr lang="en-IE" dirty="0"/>
              <a:t>SHORT COURSES- </a:t>
            </a:r>
            <a:br>
              <a:rPr lang="en-IE" dirty="0"/>
            </a:br>
            <a:r>
              <a:rPr lang="en-IE" sz="1600" dirty="0"/>
              <a:t>Classroom-Based Assessment relating to short courses will be communicated to parents in interim reporting and in the Junior Cycle Profile of Achievement (JCPA)</a:t>
            </a:r>
            <a:br>
              <a:rPr lang="en-IE" sz="1600" dirty="0"/>
            </a:br>
            <a:endParaRPr lang="en-IE" sz="1600" dirty="0"/>
          </a:p>
        </p:txBody>
      </p:sp>
      <p:sp>
        <p:nvSpPr>
          <p:cNvPr id="4" name="Text Placeholder 3">
            <a:extLst>
              <a:ext uri="{FF2B5EF4-FFF2-40B4-BE49-F238E27FC236}">
                <a16:creationId xmlns:a16="http://schemas.microsoft.com/office/drawing/2014/main" id="{40190FF9-7C39-4D29-AECA-6A7FCDF49A94}"/>
              </a:ext>
            </a:extLst>
          </p:cNvPr>
          <p:cNvSpPr>
            <a:spLocks noGrp="1"/>
          </p:cNvSpPr>
          <p:nvPr>
            <p:ph type="body" idx="1"/>
          </p:nvPr>
        </p:nvSpPr>
        <p:spPr/>
        <p:txBody>
          <a:bodyPr>
            <a:normAutofit/>
          </a:bodyPr>
          <a:lstStyle/>
          <a:p>
            <a:r>
              <a:rPr lang="en-IE" dirty="0"/>
              <a:t>Coding			</a:t>
            </a:r>
          </a:p>
        </p:txBody>
      </p:sp>
      <p:sp>
        <p:nvSpPr>
          <p:cNvPr id="5" name="Content Placeholder 4">
            <a:extLst>
              <a:ext uri="{FF2B5EF4-FFF2-40B4-BE49-F238E27FC236}">
                <a16:creationId xmlns:a16="http://schemas.microsoft.com/office/drawing/2014/main" id="{12EAC84A-936E-4CE7-9EDB-76F7D5B8288D}"/>
              </a:ext>
            </a:extLst>
          </p:cNvPr>
          <p:cNvSpPr>
            <a:spLocks noGrp="1"/>
          </p:cNvSpPr>
          <p:nvPr>
            <p:ph sz="half" idx="2"/>
          </p:nvPr>
        </p:nvSpPr>
        <p:spPr/>
        <p:txBody>
          <a:bodyPr>
            <a:normAutofit lnSpcReduction="10000"/>
          </a:bodyPr>
          <a:lstStyle/>
          <a:p>
            <a:pPr fontAlgn="base"/>
            <a:r>
              <a:rPr lang="en-IE" dirty="0"/>
              <a:t>The short course aims to develop the student's ability to formulate problems logically; to design, write and test code through the development of programs, apps, games, animations or websites; and, through their chosen learning activities, to learn about computer science.</a:t>
            </a:r>
          </a:p>
        </p:txBody>
      </p:sp>
      <p:sp>
        <p:nvSpPr>
          <p:cNvPr id="6" name="Text Placeholder 5">
            <a:extLst>
              <a:ext uri="{FF2B5EF4-FFF2-40B4-BE49-F238E27FC236}">
                <a16:creationId xmlns:a16="http://schemas.microsoft.com/office/drawing/2014/main" id="{E30673DA-F3DC-4C6E-9F9E-006296E5B153}"/>
              </a:ext>
            </a:extLst>
          </p:cNvPr>
          <p:cNvSpPr>
            <a:spLocks noGrp="1"/>
          </p:cNvSpPr>
          <p:nvPr>
            <p:ph type="body" sz="quarter" idx="3"/>
          </p:nvPr>
        </p:nvSpPr>
        <p:spPr/>
        <p:txBody>
          <a:bodyPr/>
          <a:lstStyle/>
          <a:p>
            <a:r>
              <a:rPr lang="en-IE" dirty="0"/>
              <a:t>Digital media Literacy</a:t>
            </a:r>
          </a:p>
        </p:txBody>
      </p:sp>
      <p:sp>
        <p:nvSpPr>
          <p:cNvPr id="7" name="Content Placeholder 6">
            <a:extLst>
              <a:ext uri="{FF2B5EF4-FFF2-40B4-BE49-F238E27FC236}">
                <a16:creationId xmlns:a16="http://schemas.microsoft.com/office/drawing/2014/main" id="{2AA5C856-3492-4CA7-B248-30ED7B806B27}"/>
              </a:ext>
            </a:extLst>
          </p:cNvPr>
          <p:cNvSpPr>
            <a:spLocks noGrp="1"/>
          </p:cNvSpPr>
          <p:nvPr>
            <p:ph sz="quarter" idx="4"/>
          </p:nvPr>
        </p:nvSpPr>
        <p:spPr/>
        <p:txBody>
          <a:bodyPr>
            <a:normAutofit fontScale="92500"/>
          </a:bodyPr>
          <a:lstStyle/>
          <a:p>
            <a:r>
              <a:rPr lang="en-IE" dirty="0"/>
              <a:t>This short course aims to extend and refine students’ ability to use digital technology, communication tools, and the internet creatively, critically and safely, in support of their development, learning and capacity to participate effectively in social and community life.</a:t>
            </a:r>
          </a:p>
          <a:p>
            <a:endParaRPr lang="en-I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a:t>Remember</a:t>
            </a:r>
          </a:p>
        </p:txBody>
      </p:sp>
      <p:sp>
        <p:nvSpPr>
          <p:cNvPr id="6" name="Content Placeholder 5"/>
          <p:cNvSpPr>
            <a:spLocks noGrp="1"/>
          </p:cNvSpPr>
          <p:nvPr>
            <p:ph idx="1"/>
          </p:nvPr>
        </p:nvSpPr>
        <p:spPr/>
        <p:txBody>
          <a:bodyPr>
            <a:normAutofit/>
          </a:bodyPr>
          <a:lstStyle/>
          <a:p>
            <a:r>
              <a:rPr lang="en-IE" b="1" dirty="0"/>
              <a:t>Homework is</a:t>
            </a:r>
            <a:r>
              <a:rPr lang="en-IE" dirty="0"/>
              <a:t> re-enforcing schoolwork</a:t>
            </a:r>
          </a:p>
          <a:p>
            <a:r>
              <a:rPr lang="en-IE" b="1" dirty="0"/>
              <a:t>Do homework </a:t>
            </a:r>
            <a:r>
              <a:rPr lang="en-IE" dirty="0"/>
              <a:t>both oral, written and research consistently</a:t>
            </a:r>
          </a:p>
          <a:p>
            <a:r>
              <a:rPr lang="en-IE" b="1" dirty="0"/>
              <a:t>Study</a:t>
            </a:r>
            <a:r>
              <a:rPr lang="en-IE" dirty="0"/>
              <a:t>-revision-learning- re: learning</a:t>
            </a:r>
          </a:p>
          <a:p>
            <a:r>
              <a:rPr lang="en-IE" b="1" dirty="0"/>
              <a:t>2nd Year student-2 hours study per night</a:t>
            </a:r>
          </a:p>
          <a:p>
            <a:r>
              <a:rPr lang="en-IE" dirty="0"/>
              <a:t>Most Subjects have CBA- Attendance and steady work in class is a must </a:t>
            </a:r>
          </a:p>
          <a:p>
            <a:r>
              <a:rPr lang="en-IE" b="1" dirty="0"/>
              <a:t>Learning takes place in the classroom</a:t>
            </a:r>
            <a:endParaRPr lang="en-US" b="1" dirty="0"/>
          </a:p>
          <a:p>
            <a:r>
              <a:rPr lang="en-IE" b="1" dirty="0"/>
              <a:t>Be </a:t>
            </a:r>
            <a:r>
              <a:rPr lang="en-IE" dirty="0"/>
              <a:t>organised with books and equipment</a:t>
            </a:r>
          </a:p>
          <a:p>
            <a:endParaRPr lang="en-I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Work hard …Dream Big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1610" y="1774825"/>
            <a:ext cx="3700780" cy="4625975"/>
          </a:xfrm>
        </p:spPr>
      </p:pic>
    </p:spTree>
    <p:extLst>
      <p:ext uri="{BB962C8B-B14F-4D97-AF65-F5344CB8AC3E}">
        <p14:creationId xmlns:p14="http://schemas.microsoft.com/office/powerpoint/2010/main" val="3095896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Last Words</a:t>
            </a:r>
          </a:p>
        </p:txBody>
      </p:sp>
      <p:sp>
        <p:nvSpPr>
          <p:cNvPr id="5" name="Content Placeholder 4"/>
          <p:cNvSpPr>
            <a:spLocks noGrp="1"/>
          </p:cNvSpPr>
          <p:nvPr>
            <p:ph idx="1"/>
          </p:nvPr>
        </p:nvSpPr>
        <p:spPr/>
        <p:txBody>
          <a:bodyPr>
            <a:normAutofit fontScale="92500" lnSpcReduction="20000"/>
          </a:bodyPr>
          <a:lstStyle/>
          <a:p>
            <a:pPr>
              <a:spcBef>
                <a:spcPct val="50000"/>
              </a:spcBef>
            </a:pPr>
            <a:r>
              <a:rPr lang="en-IE" dirty="0"/>
              <a:t>Think carefully before you choose your subjects</a:t>
            </a:r>
          </a:p>
          <a:p>
            <a:pPr>
              <a:spcBef>
                <a:spcPct val="50000"/>
              </a:spcBef>
            </a:pPr>
            <a:r>
              <a:rPr lang="en-IE" dirty="0"/>
              <a:t>It may</a:t>
            </a:r>
            <a:r>
              <a:rPr lang="en-IE" b="1" dirty="0"/>
              <a:t> be difficult</a:t>
            </a:r>
            <a:r>
              <a:rPr lang="en-IE" dirty="0"/>
              <a:t> to change subjects once chosen</a:t>
            </a:r>
          </a:p>
          <a:p>
            <a:pPr>
              <a:spcBef>
                <a:spcPct val="50000"/>
              </a:spcBef>
            </a:pPr>
            <a:r>
              <a:rPr lang="en-IE" dirty="0"/>
              <a:t>Every subject requires hard work and study-</a:t>
            </a:r>
          </a:p>
          <a:p>
            <a:pPr>
              <a:spcBef>
                <a:spcPct val="50000"/>
              </a:spcBef>
            </a:pPr>
            <a:r>
              <a:rPr lang="en-IE" dirty="0"/>
              <a:t>3rd language – French not necessary for all Colleges.</a:t>
            </a:r>
          </a:p>
          <a:p>
            <a:pPr>
              <a:spcBef>
                <a:spcPct val="50000"/>
              </a:spcBef>
            </a:pPr>
            <a:r>
              <a:rPr lang="en-IE" dirty="0"/>
              <a:t>Practical subjects have projects-outside of class time</a:t>
            </a:r>
          </a:p>
          <a:p>
            <a:pPr>
              <a:spcBef>
                <a:spcPct val="50000"/>
              </a:spcBef>
            </a:pPr>
            <a:r>
              <a:rPr lang="en-IE" dirty="0"/>
              <a:t>Difficult to do a subject for LC if not taken for JC</a:t>
            </a:r>
          </a:p>
          <a:p>
            <a:endParaRPr lang="en-I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Please note</a:t>
            </a:r>
          </a:p>
        </p:txBody>
      </p:sp>
      <p:sp>
        <p:nvSpPr>
          <p:cNvPr id="3" name="Content Placeholder 2"/>
          <p:cNvSpPr>
            <a:spLocks noGrp="1"/>
          </p:cNvSpPr>
          <p:nvPr>
            <p:ph idx="1"/>
          </p:nvPr>
        </p:nvSpPr>
        <p:spPr/>
        <p:txBody>
          <a:bodyPr/>
          <a:lstStyle/>
          <a:p>
            <a:r>
              <a:rPr lang="en-GB" dirty="0"/>
              <a:t>While </a:t>
            </a:r>
            <a:r>
              <a:rPr lang="en-GB" b="1" dirty="0"/>
              <a:t>every effort </a:t>
            </a:r>
            <a:r>
              <a:rPr lang="en-GB" dirty="0"/>
              <a:t>will be made to facilitate your son/daughter with their 5 highest preference subjects, this may not always be possible due to subject combinations and timetabling restraints</a:t>
            </a:r>
          </a:p>
          <a:p>
            <a:r>
              <a:rPr lang="en-GB" dirty="0"/>
              <a:t>Useful website: </a:t>
            </a:r>
            <a:r>
              <a:rPr lang="en-GB" dirty="0">
                <a:hlinkClick r:id="rId2"/>
              </a:rPr>
              <a:t>www.careersportal.ie</a:t>
            </a:r>
            <a:endParaRPr lang="en-GB" dirty="0"/>
          </a:p>
          <a:p>
            <a:r>
              <a:rPr lang="en-GB" dirty="0"/>
              <a:t>For the new Junior Cert Specifications: </a:t>
            </a:r>
            <a:r>
              <a:rPr lang="en-GB" dirty="0">
                <a:hlinkClick r:id="rId3"/>
              </a:rPr>
              <a:t>https://www.curriculumonline.ie/Junior-cycle/Junior-Cycle-Subjects</a:t>
            </a:r>
            <a:endParaRPr lang="en-I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Success in school</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484784"/>
            <a:ext cx="4608512" cy="5095857"/>
          </a:xfrm>
        </p:spPr>
      </p:pic>
    </p:spTree>
    <p:extLst>
      <p:ext uri="{BB962C8B-B14F-4D97-AF65-F5344CB8AC3E}">
        <p14:creationId xmlns:p14="http://schemas.microsoft.com/office/powerpoint/2010/main" val="3209346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THANK  YOU!</a:t>
            </a:r>
          </a:p>
        </p:txBody>
      </p:sp>
      <p:sp>
        <p:nvSpPr>
          <p:cNvPr id="3" name="Content Placeholder 2"/>
          <p:cNvSpPr>
            <a:spLocks noGrp="1"/>
          </p:cNvSpPr>
          <p:nvPr>
            <p:ph idx="1"/>
          </p:nvPr>
        </p:nvSpPr>
        <p:spPr/>
        <p:txBody>
          <a:bodyPr/>
          <a:lstStyle/>
          <a:p>
            <a:r>
              <a:rPr lang="en-IE" dirty="0"/>
              <a:t>ANY QUESTIONS?</a:t>
            </a:r>
          </a:p>
          <a:p>
            <a:endParaRPr lang="en-IE" dirty="0"/>
          </a:p>
        </p:txBody>
      </p:sp>
      <p:pic>
        <p:nvPicPr>
          <p:cNvPr id="4" name="Picture 3" descr="THANK-YOU.jpg"/>
          <p:cNvPicPr>
            <a:picLocks noChangeAspect="1"/>
          </p:cNvPicPr>
          <p:nvPr/>
        </p:nvPicPr>
        <p:blipFill>
          <a:blip r:embed="rId3" cstate="print"/>
          <a:stretch>
            <a:fillRect/>
          </a:stretch>
        </p:blipFill>
        <p:spPr>
          <a:xfrm>
            <a:off x="2051720" y="2996952"/>
            <a:ext cx="5094312" cy="33123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Common </a:t>
            </a:r>
            <a:r>
              <a:rPr lang="en-IE" b="1" dirty="0"/>
              <a:t>pitfalls</a:t>
            </a:r>
            <a:r>
              <a:rPr lang="en-IE" dirty="0"/>
              <a:t> when picking subjects</a:t>
            </a:r>
          </a:p>
        </p:txBody>
      </p:sp>
      <p:pic>
        <p:nvPicPr>
          <p:cNvPr id="6" name="Content Placeholder 5" descr="avoid-pitfalls.jpg"/>
          <p:cNvPicPr>
            <a:picLocks noGrp="1" noChangeAspect="1"/>
          </p:cNvPicPr>
          <p:nvPr>
            <p:ph sz="half" idx="1"/>
          </p:nvPr>
        </p:nvPicPr>
        <p:blipFill>
          <a:blip r:embed="rId3" cstate="print"/>
          <a:stretch>
            <a:fillRect/>
          </a:stretch>
        </p:blipFill>
        <p:spPr>
          <a:xfrm>
            <a:off x="323528" y="2852936"/>
            <a:ext cx="3876675" cy="2809875"/>
          </a:xfrm>
        </p:spPr>
      </p:pic>
      <p:sp>
        <p:nvSpPr>
          <p:cNvPr id="5" name="Content Placeholder 4"/>
          <p:cNvSpPr>
            <a:spLocks noGrp="1"/>
          </p:cNvSpPr>
          <p:nvPr>
            <p:ph sz="half" idx="2"/>
          </p:nvPr>
        </p:nvSpPr>
        <p:spPr>
          <a:xfrm>
            <a:off x="4139952" y="1916832"/>
            <a:ext cx="4546848" cy="4480920"/>
          </a:xfrm>
        </p:spPr>
        <p:txBody>
          <a:bodyPr>
            <a:normAutofit fontScale="92500" lnSpcReduction="20000"/>
          </a:bodyPr>
          <a:lstStyle/>
          <a:p>
            <a:r>
              <a:rPr lang="en-IE" dirty="0"/>
              <a:t>Pick the subject not the teacher</a:t>
            </a:r>
          </a:p>
          <a:p>
            <a:r>
              <a:rPr lang="en-IE" dirty="0"/>
              <a:t>Don’t chose a subject just because your older brother or sister did well in it.</a:t>
            </a:r>
          </a:p>
          <a:p>
            <a:r>
              <a:rPr lang="en-IE" dirty="0"/>
              <a:t>Don’t follow friends</a:t>
            </a:r>
          </a:p>
          <a:p>
            <a:r>
              <a:rPr lang="en-IE" dirty="0"/>
              <a:t>Amount of work or homework you think is involved in the subject.</a:t>
            </a:r>
          </a:p>
          <a:p>
            <a:r>
              <a:rPr lang="en-IE" dirty="0"/>
              <a:t>Picking subjects without any thought</a:t>
            </a:r>
          </a:p>
          <a:p>
            <a:r>
              <a:rPr lang="en-IE" dirty="0"/>
              <a:t>All subjects with a strong project element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New Junior Cert Assessment 2015-2020</a:t>
            </a:r>
          </a:p>
        </p:txBody>
      </p:sp>
      <p:sp>
        <p:nvSpPr>
          <p:cNvPr id="5" name="Content Placeholder 4">
            <a:extLst>
              <a:ext uri="{FF2B5EF4-FFF2-40B4-BE49-F238E27FC236}">
                <a16:creationId xmlns:a16="http://schemas.microsoft.com/office/drawing/2014/main" id="{4BF05C80-78C6-4173-8385-5FB3CB97BDDC}"/>
              </a:ext>
            </a:extLst>
          </p:cNvPr>
          <p:cNvSpPr>
            <a:spLocks noGrp="1"/>
          </p:cNvSpPr>
          <p:nvPr>
            <p:ph idx="1"/>
          </p:nvPr>
        </p:nvSpPr>
        <p:spPr/>
        <p:txBody>
          <a:bodyPr>
            <a:normAutofit fontScale="92500" lnSpcReduction="20000"/>
          </a:bodyPr>
          <a:lstStyle/>
          <a:p>
            <a:r>
              <a:rPr lang="en-IE" dirty="0"/>
              <a:t> The most significant change in the new Junior Cycle is in the area of assessment</a:t>
            </a:r>
          </a:p>
          <a:p>
            <a:r>
              <a:rPr lang="en-IE" dirty="0"/>
              <a:t>A dual approach to assessment that supports student learning over the three years of junior cycle and also measures achievement at the end of those three years. </a:t>
            </a:r>
          </a:p>
          <a:p>
            <a:r>
              <a:rPr lang="en-IE" dirty="0"/>
              <a:t>This dual approach reduces the focus on one externally assessed examination as a means of assessing students</a:t>
            </a:r>
          </a:p>
          <a:p>
            <a:r>
              <a:rPr lang="en-IE" dirty="0"/>
              <a:t>It increases the prominence given to classroom-based assessment (CBA’s)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E14683-E079-4448-9DE2-CCE6BBCC3E4A}"/>
              </a:ext>
            </a:extLst>
          </p:cNvPr>
          <p:cNvSpPr>
            <a:spLocks noGrp="1"/>
          </p:cNvSpPr>
          <p:nvPr>
            <p:ph type="title"/>
          </p:nvPr>
        </p:nvSpPr>
        <p:spPr/>
        <p:txBody>
          <a:bodyPr>
            <a:normAutofit fontScale="90000"/>
          </a:bodyPr>
          <a:lstStyle/>
          <a:p>
            <a:r>
              <a:rPr lang="en-IE" dirty="0"/>
              <a:t>8 Key Skills and Principles of the Junior Certificate</a:t>
            </a:r>
          </a:p>
        </p:txBody>
      </p:sp>
      <p:pic>
        <p:nvPicPr>
          <p:cNvPr id="2050" name="Picture 2" descr="Related image">
            <a:extLst>
              <a:ext uri="{FF2B5EF4-FFF2-40B4-BE49-F238E27FC236}">
                <a16:creationId xmlns:a16="http://schemas.microsoft.com/office/drawing/2014/main" id="{5EB28678-DE73-4D22-AD3A-EF027317987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60721" y="1916832"/>
            <a:ext cx="3774509" cy="4060663"/>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13">
            <a:extLst>
              <a:ext uri="{FF2B5EF4-FFF2-40B4-BE49-F238E27FC236}">
                <a16:creationId xmlns:a16="http://schemas.microsoft.com/office/drawing/2014/main" id="{5E173CFC-4FE2-4281-981A-AF60D312997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48880"/>
            <a:ext cx="4038600" cy="3528392"/>
          </a:xfrm>
        </p:spPr>
      </p:pic>
    </p:spTree>
    <p:extLst>
      <p:ext uri="{BB962C8B-B14F-4D97-AF65-F5344CB8AC3E}">
        <p14:creationId xmlns:p14="http://schemas.microsoft.com/office/powerpoint/2010/main" val="167858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540B-A2E9-49D9-A357-9647934F8884}"/>
              </a:ext>
            </a:extLst>
          </p:cNvPr>
          <p:cNvSpPr>
            <a:spLocks noGrp="1"/>
          </p:cNvSpPr>
          <p:nvPr>
            <p:ph type="title"/>
          </p:nvPr>
        </p:nvSpPr>
        <p:spPr/>
        <p:txBody>
          <a:bodyPr/>
          <a:lstStyle/>
          <a:p>
            <a:r>
              <a:rPr lang="en-IE" dirty="0"/>
              <a:t>Phasing out of Subjects</a:t>
            </a:r>
          </a:p>
        </p:txBody>
      </p:sp>
      <p:pic>
        <p:nvPicPr>
          <p:cNvPr id="5" name="Content Placeholder 4">
            <a:extLst>
              <a:ext uri="{FF2B5EF4-FFF2-40B4-BE49-F238E27FC236}">
                <a16:creationId xmlns:a16="http://schemas.microsoft.com/office/drawing/2014/main" id="{23F2085F-50B1-442B-8687-4DABC1C77E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700809"/>
            <a:ext cx="6173678" cy="5024548"/>
          </a:xfrm>
        </p:spPr>
      </p:pic>
    </p:spTree>
    <p:extLst>
      <p:ext uri="{BB962C8B-B14F-4D97-AF65-F5344CB8AC3E}">
        <p14:creationId xmlns:p14="http://schemas.microsoft.com/office/powerpoint/2010/main" val="3882560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9FE4-FCD4-49DF-BB8F-BCA463F27B2C}"/>
              </a:ext>
            </a:extLst>
          </p:cNvPr>
          <p:cNvSpPr>
            <a:spLocks noGrp="1"/>
          </p:cNvSpPr>
          <p:nvPr>
            <p:ph type="title"/>
          </p:nvPr>
        </p:nvSpPr>
        <p:spPr/>
        <p:txBody>
          <a:bodyPr>
            <a:normAutofit/>
          </a:bodyPr>
          <a:lstStyle/>
          <a:p>
            <a:r>
              <a:rPr lang="en-IE" dirty="0"/>
              <a:t>Assessment for 2018 2</a:t>
            </a:r>
            <a:r>
              <a:rPr lang="en-IE" baseline="30000" dirty="0"/>
              <a:t>nd</a:t>
            </a:r>
            <a:r>
              <a:rPr lang="en-IE" dirty="0"/>
              <a:t> Years</a:t>
            </a:r>
          </a:p>
        </p:txBody>
      </p:sp>
      <p:sp>
        <p:nvSpPr>
          <p:cNvPr id="3" name="Content Placeholder 2">
            <a:extLst>
              <a:ext uri="{FF2B5EF4-FFF2-40B4-BE49-F238E27FC236}">
                <a16:creationId xmlns:a16="http://schemas.microsoft.com/office/drawing/2014/main" id="{FFB56B4B-BA0E-40DB-A3C6-8E5B1C290C7C}"/>
              </a:ext>
            </a:extLst>
          </p:cNvPr>
          <p:cNvSpPr>
            <a:spLocks noGrp="1"/>
          </p:cNvSpPr>
          <p:nvPr>
            <p:ph idx="1"/>
          </p:nvPr>
        </p:nvSpPr>
        <p:spPr/>
        <p:txBody>
          <a:bodyPr>
            <a:normAutofit/>
          </a:bodyPr>
          <a:lstStyle/>
          <a:p>
            <a:r>
              <a:rPr lang="en-IE" dirty="0"/>
              <a:t>Subjects below will be assessed under the new Junior Cert Specifications-</a:t>
            </a:r>
          </a:p>
          <a:p>
            <a:r>
              <a:rPr lang="en-IE" dirty="0"/>
              <a:t>English, Irish and Maths- will be assessed at Higher or Ordinary level</a:t>
            </a:r>
          </a:p>
          <a:p>
            <a:r>
              <a:rPr lang="en-IE" dirty="0"/>
              <a:t> Art, Business, French, Geography, History Home Economics, Music, Science –  all assessed at a common level- </a:t>
            </a:r>
          </a:p>
          <a:p>
            <a:r>
              <a:rPr lang="en-IE" dirty="0"/>
              <a:t>Usually a 2-2.5hr final exam and have 2 CBA’s in 2</a:t>
            </a:r>
            <a:r>
              <a:rPr lang="en-IE" baseline="30000" dirty="0"/>
              <a:t>nd</a:t>
            </a:r>
            <a:r>
              <a:rPr lang="en-IE" dirty="0"/>
              <a:t> &amp; 3</a:t>
            </a:r>
            <a:r>
              <a:rPr lang="en-IE" baseline="30000" dirty="0"/>
              <a:t>rd</a:t>
            </a:r>
            <a:r>
              <a:rPr lang="en-IE" dirty="0"/>
              <a:t> Year</a:t>
            </a:r>
          </a:p>
        </p:txBody>
      </p:sp>
    </p:spTree>
    <p:extLst>
      <p:ext uri="{BB962C8B-B14F-4D97-AF65-F5344CB8AC3E}">
        <p14:creationId xmlns:p14="http://schemas.microsoft.com/office/powerpoint/2010/main" val="142394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E26D-1739-43D2-BBAF-E1D3F1910900}"/>
              </a:ext>
            </a:extLst>
          </p:cNvPr>
          <p:cNvSpPr>
            <a:spLocks noGrp="1"/>
          </p:cNvSpPr>
          <p:nvPr>
            <p:ph type="title"/>
          </p:nvPr>
        </p:nvSpPr>
        <p:spPr/>
        <p:txBody>
          <a:bodyPr/>
          <a:lstStyle/>
          <a:p>
            <a:r>
              <a:rPr lang="en-IE" dirty="0"/>
              <a:t>Junior Cert &amp; JCPA</a:t>
            </a:r>
          </a:p>
        </p:txBody>
      </p:sp>
      <p:pic>
        <p:nvPicPr>
          <p:cNvPr id="5" name="Content Placeholder 4">
            <a:extLst>
              <a:ext uri="{FF2B5EF4-FFF2-40B4-BE49-F238E27FC236}">
                <a16:creationId xmlns:a16="http://schemas.microsoft.com/office/drawing/2014/main" id="{CB809497-76F9-40D0-AEB9-E02F1C3964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623" y="1628800"/>
            <a:ext cx="8229600" cy="4608512"/>
          </a:xfrm>
        </p:spPr>
      </p:pic>
    </p:spTree>
    <p:extLst>
      <p:ext uri="{BB962C8B-B14F-4D97-AF65-F5344CB8AC3E}">
        <p14:creationId xmlns:p14="http://schemas.microsoft.com/office/powerpoint/2010/main" val="23182336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788</TotalTime>
  <Words>1739</Words>
  <Application>Microsoft Office PowerPoint</Application>
  <PresentationFormat>On-screen Show (4:3)</PresentationFormat>
  <Paragraphs>203</Paragraphs>
  <Slides>36</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Corbel</vt:lpstr>
      <vt:lpstr>Times New Roman</vt:lpstr>
      <vt:lpstr>Wingdings</vt:lpstr>
      <vt:lpstr>Wingdings 2</vt:lpstr>
      <vt:lpstr>Wingdings 3</vt:lpstr>
      <vt:lpstr>Module</vt:lpstr>
      <vt:lpstr>JUNIOR CERTIFICATE SUBJECT OPTIONS 2018</vt:lpstr>
      <vt:lpstr>Vital to choose the right subjects</vt:lpstr>
      <vt:lpstr>Main Advice</vt:lpstr>
      <vt:lpstr>Common pitfalls when picking subjects</vt:lpstr>
      <vt:lpstr>New Junior Cert Assessment 2015-2020</vt:lpstr>
      <vt:lpstr>8 Key Skills and Principles of the Junior Certificate</vt:lpstr>
      <vt:lpstr>Phasing out of Subjects</vt:lpstr>
      <vt:lpstr>Assessment for 2018 2nd Years</vt:lpstr>
      <vt:lpstr>Junior Cert &amp; JCPA</vt:lpstr>
      <vt:lpstr>Subject Options 2nd Year</vt:lpstr>
      <vt:lpstr>Non Exam Subjects</vt:lpstr>
      <vt:lpstr>Optional Subjects</vt:lpstr>
      <vt:lpstr>Subject Groupings</vt:lpstr>
      <vt:lpstr>Language Group</vt:lpstr>
      <vt:lpstr>Modern Foreign Languages-French</vt:lpstr>
      <vt:lpstr>Third Language Exceptions</vt:lpstr>
      <vt:lpstr>Business Group</vt:lpstr>
      <vt:lpstr>Science Group- Core</vt:lpstr>
      <vt:lpstr>Social Studies Group</vt:lpstr>
      <vt:lpstr>Art</vt:lpstr>
      <vt:lpstr>Geography</vt:lpstr>
      <vt:lpstr>History</vt:lpstr>
      <vt:lpstr>History and Geography promote….</vt:lpstr>
      <vt:lpstr>Home Economics</vt:lpstr>
      <vt:lpstr>Music</vt:lpstr>
      <vt:lpstr>Practical Group</vt:lpstr>
      <vt:lpstr>Materials Technology: Wood</vt:lpstr>
      <vt:lpstr>Materials Technology: Metalwork</vt:lpstr>
      <vt:lpstr>Technical Graphics</vt:lpstr>
      <vt:lpstr>SHORT COURSES-  Classroom-Based Assessment relating to short courses will be communicated to parents in interim reporting and in the Junior Cycle Profile of Achievement (JCPA) </vt:lpstr>
      <vt:lpstr>Remember</vt:lpstr>
      <vt:lpstr>Work hard …Dream Big</vt:lpstr>
      <vt:lpstr>Last Words</vt:lpstr>
      <vt:lpstr>Please note</vt:lpstr>
      <vt:lpstr>Success in school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Options 2nd Year</dc:title>
  <dc:creator>Teacher</dc:creator>
  <cp:lastModifiedBy>Amal Maharaj</cp:lastModifiedBy>
  <cp:revision>86</cp:revision>
  <cp:lastPrinted>2015-03-10T10:14:53Z</cp:lastPrinted>
  <dcterms:created xsi:type="dcterms:W3CDTF">2012-03-07T11:32:41Z</dcterms:created>
  <dcterms:modified xsi:type="dcterms:W3CDTF">2018-03-19T20:38:10Z</dcterms:modified>
</cp:coreProperties>
</file>