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57" r:id="rId4"/>
  </p:sldMasterIdLst>
  <p:notesMasterIdLst>
    <p:notesMasterId r:id="rId20"/>
  </p:notesMasterIdLst>
  <p:sldIdLst>
    <p:sldId id="257" r:id="rId5"/>
    <p:sldId id="259" r:id="rId6"/>
    <p:sldId id="260" r:id="rId7"/>
    <p:sldId id="261" r:id="rId8"/>
    <p:sldId id="262" r:id="rId9"/>
    <p:sldId id="263" r:id="rId10"/>
    <p:sldId id="264" r:id="rId11"/>
    <p:sldId id="273" r:id="rId12"/>
    <p:sldId id="265" r:id="rId13"/>
    <p:sldId id="266" r:id="rId14"/>
    <p:sldId id="267" r:id="rId15"/>
    <p:sldId id="268" r:id="rId16"/>
    <p:sldId id="269" r:id="rId17"/>
    <p:sldId id="270"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varScale="1">
        <p:scale>
          <a:sx n="73" d="100"/>
          <a:sy n="73" d="100"/>
        </p:scale>
        <p:origin x="4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BB8743-432D-4694-AC42-A51F150997A0}" type="datetimeFigureOut">
              <a:rPr lang="en-IE" smtClean="0"/>
              <a:t>11/05/2020</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057EF2-D148-4450-BE6A-BB268013B103}" type="slidenum">
              <a:rPr lang="en-IE" smtClean="0"/>
              <a:t>‹#›</a:t>
            </a:fld>
            <a:endParaRPr lang="en-IE"/>
          </a:p>
        </p:txBody>
      </p:sp>
    </p:spTree>
    <p:extLst>
      <p:ext uri="{BB962C8B-B14F-4D97-AF65-F5344CB8AC3E}">
        <p14:creationId xmlns:p14="http://schemas.microsoft.com/office/powerpoint/2010/main" val="3648309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1DBF38-61B5-4125-A896-31341E65B3B8}" type="datetime2">
              <a:rPr lang="en-US" smtClean="0"/>
              <a:t>Monday, May 11, 2020</a:t>
            </a:fld>
            <a:endParaRPr lang="en-US" dirty="0"/>
          </a:p>
        </p:txBody>
      </p:sp>
      <p:sp>
        <p:nvSpPr>
          <p:cNvPr id="5" name="Footer Placeholder 4"/>
          <p:cNvSpPr>
            <a:spLocks noGrp="1"/>
          </p:cNvSpPr>
          <p:nvPr>
            <p:ph type="ftr" sz="quarter" idx="11"/>
          </p:nvPr>
        </p:nvSpPr>
        <p:spPr/>
        <p:txBody>
          <a:bodyPr/>
          <a:lstStyle/>
          <a:p>
            <a:r>
              <a:rPr lang="en-US" smtClean="0"/>
              <a:t>LC Calculated Grades 2020</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1520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B46B89B2-A6A2-4F24-8537-A2EDF41ED286}" type="datetime2">
              <a:rPr lang="en-US" smtClean="0"/>
              <a:t>Monday, May 11, 2020</a:t>
            </a:fld>
            <a:endParaRPr lang="en-US" dirty="0"/>
          </a:p>
        </p:txBody>
      </p:sp>
      <p:sp>
        <p:nvSpPr>
          <p:cNvPr id="4" name="Footer Placeholder 3"/>
          <p:cNvSpPr>
            <a:spLocks noGrp="1"/>
          </p:cNvSpPr>
          <p:nvPr>
            <p:ph type="ftr" sz="quarter" idx="11"/>
          </p:nvPr>
        </p:nvSpPr>
        <p:spPr/>
        <p:txBody>
          <a:bodyPr/>
          <a:lstStyle/>
          <a:p>
            <a:r>
              <a:rPr lang="en-US" smtClean="0"/>
              <a:t>LC Calculated Grades 2020</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87360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3C4E49-5D48-4CFA-A5C4-C192637B539F}" type="datetime2">
              <a:rPr lang="en-US" smtClean="0"/>
              <a:t>Monday, May 11, 2020</a:t>
            </a:fld>
            <a:endParaRPr lang="en-US" dirty="0"/>
          </a:p>
        </p:txBody>
      </p:sp>
      <p:sp>
        <p:nvSpPr>
          <p:cNvPr id="5" name="Footer Placeholder 4"/>
          <p:cNvSpPr>
            <a:spLocks noGrp="1"/>
          </p:cNvSpPr>
          <p:nvPr>
            <p:ph type="ftr" sz="quarter" idx="11"/>
          </p:nvPr>
        </p:nvSpPr>
        <p:spPr/>
        <p:txBody>
          <a:bodyPr/>
          <a:lstStyle/>
          <a:p>
            <a:r>
              <a:rPr lang="en-US" smtClean="0"/>
              <a:t>LC Calculated Grades 2020</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75931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AE3F45C-F003-4CDD-B4C3-D82C985FE368}" type="datetime2">
              <a:rPr lang="en-US" smtClean="0"/>
              <a:t>Monday, May 11, 2020</a:t>
            </a:fld>
            <a:endParaRPr lang="en-US" dirty="0"/>
          </a:p>
        </p:txBody>
      </p:sp>
      <p:sp>
        <p:nvSpPr>
          <p:cNvPr id="5" name="Footer Placeholder 4"/>
          <p:cNvSpPr>
            <a:spLocks noGrp="1"/>
          </p:cNvSpPr>
          <p:nvPr>
            <p:ph type="ftr" sz="quarter" idx="11"/>
          </p:nvPr>
        </p:nvSpPr>
        <p:spPr/>
        <p:txBody>
          <a:bodyPr/>
          <a:lstStyle/>
          <a:p>
            <a:r>
              <a:rPr lang="en-US" smtClean="0"/>
              <a:t>LC Calculated Grades 2020</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76640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53B29B-964E-4FBF-BAC6-8B93014C3DC7}" type="datetime2">
              <a:rPr lang="en-US" smtClean="0"/>
              <a:t>Monday, May 11, 2020</a:t>
            </a:fld>
            <a:endParaRPr lang="en-US" dirty="0"/>
          </a:p>
        </p:txBody>
      </p:sp>
      <p:sp>
        <p:nvSpPr>
          <p:cNvPr id="5" name="Footer Placeholder 4"/>
          <p:cNvSpPr>
            <a:spLocks noGrp="1"/>
          </p:cNvSpPr>
          <p:nvPr>
            <p:ph type="ftr" sz="quarter" idx="11"/>
          </p:nvPr>
        </p:nvSpPr>
        <p:spPr/>
        <p:txBody>
          <a:bodyPr/>
          <a:lstStyle/>
          <a:p>
            <a:r>
              <a:rPr lang="en-US" smtClean="0"/>
              <a:t>LC Calculated Grades 2020</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69379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7F1757-1F58-4B98-AB62-F10DE48717DE}" type="datetime2">
              <a:rPr lang="en-US" smtClean="0"/>
              <a:t>Monday, May 11, 2020</a:t>
            </a:fld>
            <a:endParaRPr lang="en-US" dirty="0"/>
          </a:p>
        </p:txBody>
      </p:sp>
      <p:sp>
        <p:nvSpPr>
          <p:cNvPr id="5" name="Footer Placeholder 4"/>
          <p:cNvSpPr>
            <a:spLocks noGrp="1"/>
          </p:cNvSpPr>
          <p:nvPr>
            <p:ph type="ftr" sz="quarter" idx="11"/>
          </p:nvPr>
        </p:nvSpPr>
        <p:spPr/>
        <p:txBody>
          <a:bodyPr/>
          <a:lstStyle/>
          <a:p>
            <a:r>
              <a:rPr lang="en-US" smtClean="0"/>
              <a:t>LC Calculated Grades 2020</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10645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C5C1EC-CB2E-4165-917D-08DE01640608}" type="datetime2">
              <a:rPr lang="en-US" smtClean="0"/>
              <a:t>Monday, May 11, 2020</a:t>
            </a:fld>
            <a:endParaRPr lang="en-US" dirty="0"/>
          </a:p>
        </p:txBody>
      </p:sp>
      <p:sp>
        <p:nvSpPr>
          <p:cNvPr id="5" name="Footer Placeholder 4"/>
          <p:cNvSpPr>
            <a:spLocks noGrp="1"/>
          </p:cNvSpPr>
          <p:nvPr>
            <p:ph type="ftr" sz="quarter" idx="11"/>
          </p:nvPr>
        </p:nvSpPr>
        <p:spPr/>
        <p:txBody>
          <a:bodyPr/>
          <a:lstStyle/>
          <a:p>
            <a:r>
              <a:rPr lang="en-US" smtClean="0"/>
              <a:t>LC Calculated Grades 2020</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1377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CCCB58-F0C4-474E-A0D6-3A9E18D43416}" type="datetime2">
              <a:rPr lang="en-US" smtClean="0"/>
              <a:t>Monday, May 11, 2020</a:t>
            </a:fld>
            <a:endParaRPr lang="en-US" dirty="0"/>
          </a:p>
        </p:txBody>
      </p:sp>
      <p:sp>
        <p:nvSpPr>
          <p:cNvPr id="5" name="Footer Placeholder 4"/>
          <p:cNvSpPr>
            <a:spLocks noGrp="1"/>
          </p:cNvSpPr>
          <p:nvPr>
            <p:ph type="ftr" sz="quarter" idx="11"/>
          </p:nvPr>
        </p:nvSpPr>
        <p:spPr/>
        <p:txBody>
          <a:bodyPr/>
          <a:lstStyle/>
          <a:p>
            <a:r>
              <a:rPr lang="en-US" smtClean="0"/>
              <a:t>LC Calculated Grades 2020</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79840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8C25D8-D7E4-463E-ABBB-FE4C1B63FEAC}" type="datetime2">
              <a:rPr lang="en-US" smtClean="0"/>
              <a:t>Monday, May 11, 2020</a:t>
            </a:fld>
            <a:endParaRPr lang="en-US" dirty="0"/>
          </a:p>
        </p:txBody>
      </p:sp>
      <p:sp>
        <p:nvSpPr>
          <p:cNvPr id="5" name="Footer Placeholder 4"/>
          <p:cNvSpPr>
            <a:spLocks noGrp="1"/>
          </p:cNvSpPr>
          <p:nvPr>
            <p:ph type="ftr" sz="quarter" idx="11"/>
          </p:nvPr>
        </p:nvSpPr>
        <p:spPr/>
        <p:txBody>
          <a:bodyPr/>
          <a:lstStyle/>
          <a:p>
            <a:r>
              <a:rPr lang="en-US" smtClean="0"/>
              <a:t>LC Calculated Grades 2020</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68679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329D65-54EE-42B6-8BBD-E73EB70FE175}" type="datetime2">
              <a:rPr lang="en-US" smtClean="0"/>
              <a:t>Monday, May 11, 2020</a:t>
            </a:fld>
            <a:endParaRPr lang="en-US" dirty="0"/>
          </a:p>
        </p:txBody>
      </p:sp>
      <p:sp>
        <p:nvSpPr>
          <p:cNvPr id="5" name="Footer Placeholder 4"/>
          <p:cNvSpPr>
            <a:spLocks noGrp="1"/>
          </p:cNvSpPr>
          <p:nvPr>
            <p:ph type="ftr" sz="quarter" idx="11"/>
          </p:nvPr>
        </p:nvSpPr>
        <p:spPr/>
        <p:txBody>
          <a:bodyPr/>
          <a:lstStyle/>
          <a:p>
            <a:r>
              <a:rPr lang="en-US" smtClean="0"/>
              <a:t>LC Calculated Grades 2020</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77929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915724-602B-4D4D-840F-DFA697ECAEA3}" type="datetime2">
              <a:rPr lang="en-US" smtClean="0"/>
              <a:t>Monday, May 11, 2020</a:t>
            </a:fld>
            <a:endParaRPr lang="en-US" dirty="0"/>
          </a:p>
        </p:txBody>
      </p:sp>
      <p:sp>
        <p:nvSpPr>
          <p:cNvPr id="5" name="Footer Placeholder 4"/>
          <p:cNvSpPr>
            <a:spLocks noGrp="1"/>
          </p:cNvSpPr>
          <p:nvPr>
            <p:ph type="ftr" sz="quarter" idx="11"/>
          </p:nvPr>
        </p:nvSpPr>
        <p:spPr/>
        <p:txBody>
          <a:bodyPr/>
          <a:lstStyle/>
          <a:p>
            <a:r>
              <a:rPr lang="en-US" smtClean="0"/>
              <a:t>LC Calculated Grades 2020</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16962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66B77EE-2D9C-4D2E-A47D-C240BFD27A42}" type="datetime2">
              <a:rPr lang="en-US" smtClean="0"/>
              <a:t>Monday, May 11, 2020</a:t>
            </a:fld>
            <a:endParaRPr lang="en-US" dirty="0"/>
          </a:p>
        </p:txBody>
      </p:sp>
      <p:sp>
        <p:nvSpPr>
          <p:cNvPr id="6" name="Footer Placeholder 5"/>
          <p:cNvSpPr>
            <a:spLocks noGrp="1"/>
          </p:cNvSpPr>
          <p:nvPr>
            <p:ph type="ftr" sz="quarter" idx="11"/>
          </p:nvPr>
        </p:nvSpPr>
        <p:spPr/>
        <p:txBody>
          <a:bodyPr/>
          <a:lstStyle/>
          <a:p>
            <a:r>
              <a:rPr lang="en-US" smtClean="0"/>
              <a:t>LC Calculated Grades 2020</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36064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F77D62-9ABC-48F6-B0A8-98F16BEBFEBE}" type="datetime2">
              <a:rPr lang="en-US" smtClean="0"/>
              <a:t>Monday, May 11, 2020</a:t>
            </a:fld>
            <a:endParaRPr lang="en-US" dirty="0"/>
          </a:p>
        </p:txBody>
      </p:sp>
      <p:sp>
        <p:nvSpPr>
          <p:cNvPr id="8" name="Footer Placeholder 7"/>
          <p:cNvSpPr>
            <a:spLocks noGrp="1"/>
          </p:cNvSpPr>
          <p:nvPr>
            <p:ph type="ftr" sz="quarter" idx="11"/>
          </p:nvPr>
        </p:nvSpPr>
        <p:spPr/>
        <p:txBody>
          <a:bodyPr/>
          <a:lstStyle/>
          <a:p>
            <a:r>
              <a:rPr lang="en-US" smtClean="0"/>
              <a:t>LC Calculated Grades 2020</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95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798D92-D1B9-41E7-9C2C-390152F6E841}" type="datetime2">
              <a:rPr lang="en-US" smtClean="0"/>
              <a:t>Monday, May 11, 2020</a:t>
            </a:fld>
            <a:endParaRPr lang="en-US" dirty="0"/>
          </a:p>
        </p:txBody>
      </p:sp>
      <p:sp>
        <p:nvSpPr>
          <p:cNvPr id="4" name="Footer Placeholder 3"/>
          <p:cNvSpPr>
            <a:spLocks noGrp="1"/>
          </p:cNvSpPr>
          <p:nvPr>
            <p:ph type="ftr" sz="quarter" idx="11"/>
          </p:nvPr>
        </p:nvSpPr>
        <p:spPr/>
        <p:txBody>
          <a:bodyPr/>
          <a:lstStyle/>
          <a:p>
            <a:r>
              <a:rPr lang="en-US" smtClean="0"/>
              <a:t>LC Calculated Grades 2020</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44698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6529A-36BD-466B-B1B5-6EBA8EDF48DA}" type="datetime2">
              <a:rPr lang="en-US" smtClean="0"/>
              <a:t>Monday, May 11, 2020</a:t>
            </a:fld>
            <a:endParaRPr lang="en-US" dirty="0"/>
          </a:p>
        </p:txBody>
      </p:sp>
      <p:sp>
        <p:nvSpPr>
          <p:cNvPr id="3" name="Footer Placeholder 2"/>
          <p:cNvSpPr>
            <a:spLocks noGrp="1"/>
          </p:cNvSpPr>
          <p:nvPr>
            <p:ph type="ftr" sz="quarter" idx="11"/>
          </p:nvPr>
        </p:nvSpPr>
        <p:spPr/>
        <p:txBody>
          <a:bodyPr/>
          <a:lstStyle/>
          <a:p>
            <a:r>
              <a:rPr lang="en-US" smtClean="0"/>
              <a:t>LC Calculated Grades 2020</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23509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16A1FF-26F6-45A8-9B34-4D913FDF7048}" type="datetime2">
              <a:rPr lang="en-US" smtClean="0"/>
              <a:t>Monday, May 11, 2020</a:t>
            </a:fld>
            <a:endParaRPr lang="en-US" dirty="0"/>
          </a:p>
        </p:txBody>
      </p:sp>
      <p:sp>
        <p:nvSpPr>
          <p:cNvPr id="6" name="Footer Placeholder 5"/>
          <p:cNvSpPr>
            <a:spLocks noGrp="1"/>
          </p:cNvSpPr>
          <p:nvPr>
            <p:ph type="ftr" sz="quarter" idx="11"/>
          </p:nvPr>
        </p:nvSpPr>
        <p:spPr/>
        <p:txBody>
          <a:bodyPr/>
          <a:lstStyle/>
          <a:p>
            <a:r>
              <a:rPr lang="en-US" smtClean="0"/>
              <a:t>LC Calculated Grades 2020</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976662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C2B159C-8E99-44B2-A2E5-6C24909CC6BF}" type="datetime2">
              <a:rPr lang="en-US" smtClean="0"/>
              <a:t>Monday, May 11, 2020</a:t>
            </a:fld>
            <a:endParaRPr lang="en-US" dirty="0"/>
          </a:p>
        </p:txBody>
      </p:sp>
      <p:sp>
        <p:nvSpPr>
          <p:cNvPr id="6" name="Footer Placeholder 5"/>
          <p:cNvSpPr>
            <a:spLocks noGrp="1"/>
          </p:cNvSpPr>
          <p:nvPr>
            <p:ph type="ftr" sz="quarter" idx="11"/>
          </p:nvPr>
        </p:nvSpPr>
        <p:spPr/>
        <p:txBody>
          <a:bodyPr/>
          <a:lstStyle/>
          <a:p>
            <a:pPr algn="l"/>
            <a:r>
              <a:rPr lang="en-US" smtClean="0"/>
              <a:t>LC Calculated Grades 2020</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62520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EE6D685-EDF7-40E6-8CD6-B368DC3F00AD}" type="datetime2">
              <a:rPr lang="en-US" smtClean="0"/>
              <a:t>Monday, May 11, 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US" smtClean="0"/>
              <a:t>LC Calculated Grades 2020</a:t>
            </a:r>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101260992"/>
      </p:ext>
    </p:extLst>
  </p:cSld>
  <p:clrMap bg1="dk1" tx1="lt1" bg2="dk2" tx2="lt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Lst>
  <p:hf hdr="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Autofit/>
          </a:bodyPr>
          <a:lstStyle/>
          <a:p>
            <a:r>
              <a:rPr lang="en-US" sz="4800" dirty="0"/>
              <a:t>A Guide to Calculated Grades for Leaving Certificate students 2020</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endParaRPr lang="en-US" sz="2400" dirty="0">
              <a:solidFill>
                <a:schemeClr val="tx1">
                  <a:lumMod val="85000"/>
                  <a:lumOff val="15000"/>
                </a:schemeClr>
              </a:solidFill>
            </a:endParaRPr>
          </a:p>
        </p:txBody>
      </p:sp>
      <p:sp>
        <p:nvSpPr>
          <p:cNvPr id="4" name="Date Placeholder 3"/>
          <p:cNvSpPr>
            <a:spLocks noGrp="1"/>
          </p:cNvSpPr>
          <p:nvPr>
            <p:ph type="dt" sz="half" idx="10"/>
          </p:nvPr>
        </p:nvSpPr>
        <p:spPr/>
        <p:txBody>
          <a:bodyPr/>
          <a:lstStyle/>
          <a:p>
            <a:fld id="{8F837FCA-1937-47CD-B65D-7D0067ACAF71}" type="datetime2">
              <a:rPr lang="en-US" smtClean="0"/>
              <a:t>Monday, May 11, 2020</a:t>
            </a:fld>
            <a:endParaRPr lang="en-US" dirty="0"/>
          </a:p>
        </p:txBody>
      </p:sp>
      <p:sp>
        <p:nvSpPr>
          <p:cNvPr id="6" name="Footer Placeholder 5"/>
          <p:cNvSpPr>
            <a:spLocks noGrp="1"/>
          </p:cNvSpPr>
          <p:nvPr>
            <p:ph type="ftr" sz="quarter" idx="11"/>
          </p:nvPr>
        </p:nvSpPr>
        <p:spPr/>
        <p:txBody>
          <a:bodyPr/>
          <a:lstStyle/>
          <a:p>
            <a:r>
              <a:rPr lang="en-US" smtClean="0"/>
              <a:t>LC Calculated Grades 2020</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1</a:t>
            </a:fld>
            <a:endParaRPr lang="en-US" dirty="0"/>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015EA-91E7-4450-9718-5CE5E9A6545D}"/>
              </a:ext>
            </a:extLst>
          </p:cNvPr>
          <p:cNvSpPr>
            <a:spLocks noGrp="1"/>
          </p:cNvSpPr>
          <p:nvPr>
            <p:ph type="title"/>
          </p:nvPr>
        </p:nvSpPr>
        <p:spPr/>
        <p:txBody>
          <a:bodyPr>
            <a:normAutofit/>
          </a:bodyPr>
          <a:lstStyle/>
          <a:p>
            <a:r>
              <a:rPr lang="en-IE" dirty="0"/>
              <a:t>Oversight of marks/ranking process by Principal – Step 3</a:t>
            </a:r>
          </a:p>
        </p:txBody>
      </p:sp>
      <p:sp>
        <p:nvSpPr>
          <p:cNvPr id="3" name="Content Placeholder 2">
            <a:extLst>
              <a:ext uri="{FF2B5EF4-FFF2-40B4-BE49-F238E27FC236}">
                <a16:creationId xmlns:a16="http://schemas.microsoft.com/office/drawing/2014/main" id="{5162E261-95B4-4DA1-832F-16007FCDC44C}"/>
              </a:ext>
            </a:extLst>
          </p:cNvPr>
          <p:cNvSpPr>
            <a:spLocks noGrp="1"/>
          </p:cNvSpPr>
          <p:nvPr>
            <p:ph idx="1"/>
          </p:nvPr>
        </p:nvSpPr>
        <p:spPr/>
        <p:txBody>
          <a:bodyPr/>
          <a:lstStyle/>
          <a:p>
            <a:r>
              <a:rPr lang="en-GB" sz="2000" dirty="0"/>
              <a:t>Reviews the data sets submitted to him/her by the subject alignment groups</a:t>
            </a:r>
          </a:p>
          <a:p>
            <a:r>
              <a:rPr lang="en-GB" sz="2000" dirty="0"/>
              <a:t>Assures himself/herself of the fairness of the processes to that point</a:t>
            </a:r>
          </a:p>
          <a:p>
            <a:r>
              <a:rPr lang="en-GB" sz="2000" dirty="0"/>
              <a:t>Where it appears that an anomaly or error has arisen, returns a data set for further review to the subject alignment group. In such circumstances, the principal does not have a role in altering a student’s estimated mark or rank; his/her role is to return the queried marks/rankings to the subject alignment group for further review.</a:t>
            </a:r>
          </a:p>
          <a:p>
            <a:endParaRPr lang="en-IE" dirty="0"/>
          </a:p>
        </p:txBody>
      </p:sp>
      <p:sp>
        <p:nvSpPr>
          <p:cNvPr id="4" name="Date Placeholder 3"/>
          <p:cNvSpPr>
            <a:spLocks noGrp="1"/>
          </p:cNvSpPr>
          <p:nvPr>
            <p:ph type="dt" sz="half" idx="10"/>
          </p:nvPr>
        </p:nvSpPr>
        <p:spPr/>
        <p:txBody>
          <a:bodyPr/>
          <a:lstStyle/>
          <a:p>
            <a:fld id="{86F1A000-BF3E-479B-844D-8D48CBD482DA}" type="datetime2">
              <a:rPr lang="en-US" smtClean="0"/>
              <a:t>Monday, May 11, 2020</a:t>
            </a:fld>
            <a:endParaRPr lang="en-US" dirty="0"/>
          </a:p>
        </p:txBody>
      </p:sp>
      <p:sp>
        <p:nvSpPr>
          <p:cNvPr id="5" name="Footer Placeholder 4"/>
          <p:cNvSpPr>
            <a:spLocks noGrp="1"/>
          </p:cNvSpPr>
          <p:nvPr>
            <p:ph type="ftr" sz="quarter" idx="11"/>
          </p:nvPr>
        </p:nvSpPr>
        <p:spPr/>
        <p:txBody>
          <a:bodyPr/>
          <a:lstStyle/>
          <a:p>
            <a:r>
              <a:rPr lang="en-US" smtClean="0"/>
              <a:t>LC Calculated Grades 2020</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10</a:t>
            </a:fld>
            <a:endParaRPr lang="en-US" dirty="0"/>
          </a:p>
        </p:txBody>
      </p:sp>
    </p:spTree>
    <p:extLst>
      <p:ext uri="{BB962C8B-B14F-4D97-AF65-F5344CB8AC3E}">
        <p14:creationId xmlns:p14="http://schemas.microsoft.com/office/powerpoint/2010/main" val="4197326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7C7D6-1A93-4FDD-ACC0-5CF2D198DF9A}"/>
              </a:ext>
            </a:extLst>
          </p:cNvPr>
          <p:cNvSpPr>
            <a:spLocks noGrp="1"/>
          </p:cNvSpPr>
          <p:nvPr>
            <p:ph type="title"/>
          </p:nvPr>
        </p:nvSpPr>
        <p:spPr/>
        <p:txBody>
          <a:bodyPr/>
          <a:lstStyle/>
          <a:p>
            <a:r>
              <a:rPr lang="en-IE" dirty="0"/>
              <a:t>Why might Principal return data </a:t>
            </a:r>
            <a:r>
              <a:rPr lang="en-IE" dirty="0" smtClean="0"/>
              <a:t>sets</a:t>
            </a:r>
            <a:endParaRPr lang="en-IE" dirty="0"/>
          </a:p>
        </p:txBody>
      </p:sp>
      <p:sp>
        <p:nvSpPr>
          <p:cNvPr id="3" name="Content Placeholder 2">
            <a:extLst>
              <a:ext uri="{FF2B5EF4-FFF2-40B4-BE49-F238E27FC236}">
                <a16:creationId xmlns:a16="http://schemas.microsoft.com/office/drawing/2014/main" id="{F470E5B7-4826-47AB-AB63-3B9E6E399BF0}"/>
              </a:ext>
            </a:extLst>
          </p:cNvPr>
          <p:cNvSpPr>
            <a:spLocks noGrp="1"/>
          </p:cNvSpPr>
          <p:nvPr>
            <p:ph idx="1"/>
          </p:nvPr>
        </p:nvSpPr>
        <p:spPr/>
        <p:txBody>
          <a:bodyPr/>
          <a:lstStyle/>
          <a:p>
            <a:r>
              <a:rPr lang="en-GB" sz="1800" dirty="0"/>
              <a:t>There was a procedural flaw in the process up to this point – for example a misalignment between the estimated mark and the rank order for a class group</a:t>
            </a:r>
          </a:p>
          <a:p>
            <a:r>
              <a:rPr lang="en-GB" sz="1800" dirty="0"/>
              <a:t>There were unexplained inconsistencies in the data sets submitted following the subject alignment stage</a:t>
            </a:r>
          </a:p>
          <a:p>
            <a:r>
              <a:rPr lang="en-GB" sz="1800" dirty="0"/>
              <a:t>There is persuasive evidence that a student’s estimated mark is inconsistent with the school’s information on the student’s achievement from a range of sources</a:t>
            </a:r>
          </a:p>
          <a:p>
            <a:r>
              <a:rPr lang="en-GB" sz="1800" dirty="0"/>
              <a:t>There is evidence of lack of objectivity (bias, discrimination) in the procedures as applied.</a:t>
            </a:r>
          </a:p>
          <a:p>
            <a:endParaRPr lang="en-IE" dirty="0"/>
          </a:p>
        </p:txBody>
      </p:sp>
      <p:sp>
        <p:nvSpPr>
          <p:cNvPr id="4" name="Date Placeholder 3"/>
          <p:cNvSpPr>
            <a:spLocks noGrp="1"/>
          </p:cNvSpPr>
          <p:nvPr>
            <p:ph type="dt" sz="half" idx="10"/>
          </p:nvPr>
        </p:nvSpPr>
        <p:spPr/>
        <p:txBody>
          <a:bodyPr/>
          <a:lstStyle/>
          <a:p>
            <a:fld id="{D7980A47-4958-4BA0-8B42-9B846733348E}" type="datetime2">
              <a:rPr lang="en-US" smtClean="0"/>
              <a:t>Monday, May 11, 2020</a:t>
            </a:fld>
            <a:endParaRPr lang="en-US" dirty="0"/>
          </a:p>
        </p:txBody>
      </p:sp>
      <p:sp>
        <p:nvSpPr>
          <p:cNvPr id="5" name="Footer Placeholder 4"/>
          <p:cNvSpPr>
            <a:spLocks noGrp="1"/>
          </p:cNvSpPr>
          <p:nvPr>
            <p:ph type="ftr" sz="quarter" idx="11"/>
          </p:nvPr>
        </p:nvSpPr>
        <p:spPr/>
        <p:txBody>
          <a:bodyPr/>
          <a:lstStyle/>
          <a:p>
            <a:r>
              <a:rPr lang="en-US" smtClean="0"/>
              <a:t>LC Calculated Grades 2020</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11</a:t>
            </a:fld>
            <a:endParaRPr lang="en-US" dirty="0"/>
          </a:p>
        </p:txBody>
      </p:sp>
    </p:spTree>
    <p:extLst>
      <p:ext uri="{BB962C8B-B14F-4D97-AF65-F5344CB8AC3E}">
        <p14:creationId xmlns:p14="http://schemas.microsoft.com/office/powerpoint/2010/main" val="3738780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68655-050B-4DCC-AC10-A9A2A6A77B0D}"/>
              </a:ext>
            </a:extLst>
          </p:cNvPr>
          <p:cNvSpPr>
            <a:spLocks noGrp="1"/>
          </p:cNvSpPr>
          <p:nvPr>
            <p:ph type="title"/>
          </p:nvPr>
        </p:nvSpPr>
        <p:spPr/>
        <p:txBody>
          <a:bodyPr>
            <a:normAutofit/>
          </a:bodyPr>
          <a:lstStyle/>
          <a:p>
            <a:r>
              <a:rPr lang="en-IE" dirty="0"/>
              <a:t>National </a:t>
            </a:r>
            <a:r>
              <a:rPr lang="en-IE" dirty="0" smtClean="0"/>
              <a:t>Standardisation:</a:t>
            </a:r>
            <a:br>
              <a:rPr lang="en-IE" dirty="0" smtClean="0"/>
            </a:br>
            <a:r>
              <a:rPr lang="en-IE" dirty="0" smtClean="0"/>
              <a:t>completed </a:t>
            </a:r>
            <a:r>
              <a:rPr lang="en-IE" dirty="0"/>
              <a:t>by SEC</a:t>
            </a:r>
          </a:p>
        </p:txBody>
      </p:sp>
      <p:sp>
        <p:nvSpPr>
          <p:cNvPr id="3" name="Content Placeholder 2">
            <a:extLst>
              <a:ext uri="{FF2B5EF4-FFF2-40B4-BE49-F238E27FC236}">
                <a16:creationId xmlns:a16="http://schemas.microsoft.com/office/drawing/2014/main" id="{F4819AD7-3D25-4473-9454-B47FB527461A}"/>
              </a:ext>
            </a:extLst>
          </p:cNvPr>
          <p:cNvSpPr>
            <a:spLocks noGrp="1"/>
          </p:cNvSpPr>
          <p:nvPr>
            <p:ph idx="1"/>
          </p:nvPr>
        </p:nvSpPr>
        <p:spPr/>
        <p:txBody>
          <a:bodyPr/>
          <a:lstStyle/>
          <a:p>
            <a:r>
              <a:rPr lang="en-IE" dirty="0"/>
              <a:t>Work done by SEC</a:t>
            </a:r>
          </a:p>
          <a:p>
            <a:r>
              <a:rPr lang="en-IE" dirty="0"/>
              <a:t>Data sets </a:t>
            </a:r>
            <a:r>
              <a:rPr lang="en-IE" dirty="0" smtClean="0"/>
              <a:t>used: </a:t>
            </a:r>
            <a:endParaRPr lang="en-IE" dirty="0"/>
          </a:p>
          <a:p>
            <a:pPr lvl="1"/>
            <a:r>
              <a:rPr lang="en-IE" dirty="0"/>
              <a:t>National level for both </a:t>
            </a:r>
            <a:r>
              <a:rPr lang="en-IE" dirty="0" smtClean="0"/>
              <a:t>Leaving Cert </a:t>
            </a:r>
            <a:r>
              <a:rPr lang="en-IE" dirty="0"/>
              <a:t>and </a:t>
            </a:r>
            <a:r>
              <a:rPr lang="en-IE" dirty="0" smtClean="0"/>
              <a:t>Junior Cert </a:t>
            </a:r>
            <a:r>
              <a:rPr lang="en-IE" dirty="0"/>
              <a:t>for 2019 and previous </a:t>
            </a:r>
            <a:r>
              <a:rPr lang="en-IE" dirty="0" smtClean="0"/>
              <a:t>years.</a:t>
            </a:r>
            <a:endParaRPr lang="en-IE" dirty="0"/>
          </a:p>
          <a:p>
            <a:pPr lvl="1"/>
            <a:r>
              <a:rPr lang="en-IE" dirty="0"/>
              <a:t>School level for the </a:t>
            </a:r>
            <a:r>
              <a:rPr lang="en-IE" dirty="0" smtClean="0"/>
              <a:t>above.</a:t>
            </a:r>
            <a:endParaRPr lang="en-IE" dirty="0"/>
          </a:p>
          <a:p>
            <a:pPr lvl="1"/>
            <a:r>
              <a:rPr lang="en-IE" dirty="0"/>
              <a:t>Candidate level for the </a:t>
            </a:r>
            <a:r>
              <a:rPr lang="en-IE" dirty="0" smtClean="0"/>
              <a:t>above.</a:t>
            </a:r>
            <a:endParaRPr lang="en-IE" dirty="0"/>
          </a:p>
          <a:p>
            <a:pPr lvl="1"/>
            <a:r>
              <a:rPr lang="en-IE" dirty="0"/>
              <a:t>Candidate level for </a:t>
            </a:r>
            <a:r>
              <a:rPr lang="en-IE" dirty="0" smtClean="0"/>
              <a:t>Junior Cert </a:t>
            </a:r>
            <a:r>
              <a:rPr lang="en-IE" dirty="0"/>
              <a:t>2020 </a:t>
            </a:r>
            <a:r>
              <a:rPr lang="en-IE" dirty="0" smtClean="0"/>
              <a:t>cohort.</a:t>
            </a:r>
            <a:endParaRPr lang="en-IE" dirty="0"/>
          </a:p>
          <a:p>
            <a:endParaRPr lang="en-IE" dirty="0"/>
          </a:p>
        </p:txBody>
      </p:sp>
      <p:sp>
        <p:nvSpPr>
          <p:cNvPr id="4" name="Date Placeholder 3"/>
          <p:cNvSpPr>
            <a:spLocks noGrp="1"/>
          </p:cNvSpPr>
          <p:nvPr>
            <p:ph type="dt" sz="half" idx="10"/>
          </p:nvPr>
        </p:nvSpPr>
        <p:spPr/>
        <p:txBody>
          <a:bodyPr/>
          <a:lstStyle/>
          <a:p>
            <a:fld id="{FFFC4E0F-CCFB-48D3-991B-EDFCB10A83C4}" type="datetime2">
              <a:rPr lang="en-US" smtClean="0"/>
              <a:t>Monday, May 11, 2020</a:t>
            </a:fld>
            <a:endParaRPr lang="en-US" dirty="0"/>
          </a:p>
        </p:txBody>
      </p:sp>
      <p:sp>
        <p:nvSpPr>
          <p:cNvPr id="5" name="Footer Placeholder 4"/>
          <p:cNvSpPr>
            <a:spLocks noGrp="1"/>
          </p:cNvSpPr>
          <p:nvPr>
            <p:ph type="ftr" sz="quarter" idx="11"/>
          </p:nvPr>
        </p:nvSpPr>
        <p:spPr/>
        <p:txBody>
          <a:bodyPr/>
          <a:lstStyle/>
          <a:p>
            <a:r>
              <a:rPr lang="en-US" smtClean="0"/>
              <a:t>LC Calculated Grades 2020</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12</a:t>
            </a:fld>
            <a:endParaRPr lang="en-US" dirty="0"/>
          </a:p>
        </p:txBody>
      </p:sp>
    </p:spTree>
    <p:extLst>
      <p:ext uri="{BB962C8B-B14F-4D97-AF65-F5344CB8AC3E}">
        <p14:creationId xmlns:p14="http://schemas.microsoft.com/office/powerpoint/2010/main" val="362118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1677F-B787-4747-9B3B-AC47DA3D87C2}"/>
              </a:ext>
            </a:extLst>
          </p:cNvPr>
          <p:cNvSpPr>
            <a:spLocks noGrp="1"/>
          </p:cNvSpPr>
          <p:nvPr>
            <p:ph type="title"/>
          </p:nvPr>
        </p:nvSpPr>
        <p:spPr/>
        <p:txBody>
          <a:bodyPr/>
          <a:lstStyle/>
          <a:p>
            <a:r>
              <a:rPr lang="en-IE" dirty="0"/>
              <a:t>Issuing of Results</a:t>
            </a:r>
          </a:p>
        </p:txBody>
      </p:sp>
      <p:sp>
        <p:nvSpPr>
          <p:cNvPr id="3" name="Content Placeholder 2">
            <a:extLst>
              <a:ext uri="{FF2B5EF4-FFF2-40B4-BE49-F238E27FC236}">
                <a16:creationId xmlns:a16="http://schemas.microsoft.com/office/drawing/2014/main" id="{0B70B036-7441-4DA9-B701-9588F4AFEA8C}"/>
              </a:ext>
            </a:extLst>
          </p:cNvPr>
          <p:cNvSpPr>
            <a:spLocks noGrp="1"/>
          </p:cNvSpPr>
          <p:nvPr>
            <p:ph idx="1"/>
          </p:nvPr>
        </p:nvSpPr>
        <p:spPr/>
        <p:txBody>
          <a:bodyPr/>
          <a:lstStyle/>
          <a:p>
            <a:r>
              <a:rPr lang="en-IE" sz="1600" b="1" dirty="0"/>
              <a:t>It is intended that calculated grades will be provided to candidates as close as possible to the normal results day</a:t>
            </a:r>
          </a:p>
          <a:p>
            <a:endParaRPr lang="en-IE" dirty="0"/>
          </a:p>
        </p:txBody>
      </p:sp>
      <p:sp>
        <p:nvSpPr>
          <p:cNvPr id="4" name="Date Placeholder 3"/>
          <p:cNvSpPr>
            <a:spLocks noGrp="1"/>
          </p:cNvSpPr>
          <p:nvPr>
            <p:ph type="dt" sz="half" idx="10"/>
          </p:nvPr>
        </p:nvSpPr>
        <p:spPr/>
        <p:txBody>
          <a:bodyPr/>
          <a:lstStyle/>
          <a:p>
            <a:fld id="{432C6DDD-E42B-4E24-AF09-E12407FE67D3}" type="datetime2">
              <a:rPr lang="en-US" smtClean="0"/>
              <a:t>Monday, May 11, 2020</a:t>
            </a:fld>
            <a:endParaRPr lang="en-US" dirty="0"/>
          </a:p>
        </p:txBody>
      </p:sp>
      <p:sp>
        <p:nvSpPr>
          <p:cNvPr id="5" name="Footer Placeholder 4"/>
          <p:cNvSpPr>
            <a:spLocks noGrp="1"/>
          </p:cNvSpPr>
          <p:nvPr>
            <p:ph type="ftr" sz="quarter" idx="11"/>
          </p:nvPr>
        </p:nvSpPr>
        <p:spPr/>
        <p:txBody>
          <a:bodyPr/>
          <a:lstStyle/>
          <a:p>
            <a:r>
              <a:rPr lang="en-US" smtClean="0"/>
              <a:t>LC Calculated Grades 2020</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13</a:t>
            </a:fld>
            <a:endParaRPr lang="en-US" dirty="0"/>
          </a:p>
        </p:txBody>
      </p:sp>
    </p:spTree>
    <p:extLst>
      <p:ext uri="{BB962C8B-B14F-4D97-AF65-F5344CB8AC3E}">
        <p14:creationId xmlns:p14="http://schemas.microsoft.com/office/powerpoint/2010/main" val="1102080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A8C86-393F-4C08-BBE8-F4E106B94288}"/>
              </a:ext>
            </a:extLst>
          </p:cNvPr>
          <p:cNvSpPr>
            <a:spLocks noGrp="1"/>
          </p:cNvSpPr>
          <p:nvPr>
            <p:ph type="title"/>
          </p:nvPr>
        </p:nvSpPr>
        <p:spPr/>
        <p:txBody>
          <a:bodyPr/>
          <a:lstStyle/>
          <a:p>
            <a:r>
              <a:rPr lang="en-IE" dirty="0"/>
              <a:t>Ensuring Objectivity and Fairness</a:t>
            </a:r>
          </a:p>
        </p:txBody>
      </p:sp>
      <p:sp>
        <p:nvSpPr>
          <p:cNvPr id="3" name="Content Placeholder 2">
            <a:extLst>
              <a:ext uri="{FF2B5EF4-FFF2-40B4-BE49-F238E27FC236}">
                <a16:creationId xmlns:a16="http://schemas.microsoft.com/office/drawing/2014/main" id="{94CB9CB2-EBE5-4CB8-9315-6EFF1A088108}"/>
              </a:ext>
            </a:extLst>
          </p:cNvPr>
          <p:cNvSpPr>
            <a:spLocks noGrp="1"/>
          </p:cNvSpPr>
          <p:nvPr>
            <p:ph idx="1"/>
          </p:nvPr>
        </p:nvSpPr>
        <p:spPr/>
        <p:txBody>
          <a:bodyPr/>
          <a:lstStyle/>
          <a:p>
            <a:r>
              <a:rPr lang="en-IE" sz="2000" dirty="0"/>
              <a:t>The Principal, Deputy Principal, teachers or other members of the school staff must not under any circumstances discuss with any student or with the parents or guardians of any student the estimated marks that the school is </a:t>
            </a:r>
            <a:r>
              <a:rPr lang="en-IE" sz="2000" dirty="0" smtClean="0"/>
              <a:t>submitting.</a:t>
            </a:r>
            <a:endParaRPr lang="en-IE" sz="2000" dirty="0"/>
          </a:p>
          <a:p>
            <a:r>
              <a:rPr lang="en-IE" sz="2000" dirty="0"/>
              <a:t>Reasons why…..</a:t>
            </a:r>
          </a:p>
          <a:p>
            <a:pPr marL="514350" indent="-514350">
              <a:buFont typeface="+mj-lt"/>
              <a:buAutoNum type="arabicPeriod"/>
            </a:pPr>
            <a:r>
              <a:rPr lang="en-IE" sz="2000" dirty="0"/>
              <a:t>The mark assigned is not necessarily the final </a:t>
            </a:r>
            <a:r>
              <a:rPr lang="en-IE" sz="2000" dirty="0" smtClean="0"/>
              <a:t>mark.</a:t>
            </a:r>
            <a:endParaRPr lang="en-IE" sz="2000" dirty="0"/>
          </a:p>
          <a:p>
            <a:pPr marL="514350" indent="-514350">
              <a:buFont typeface="+mj-lt"/>
              <a:buAutoNum type="arabicPeriod"/>
            </a:pPr>
            <a:r>
              <a:rPr lang="en-IE" sz="2000" dirty="0"/>
              <a:t>Allowing access to and discussion of estimated grades before the calculated grades process is complete would interfere with the process being carried out properly and </a:t>
            </a:r>
            <a:r>
              <a:rPr lang="en-IE" sz="2000" dirty="0" smtClean="0"/>
              <a:t>fairly.</a:t>
            </a:r>
            <a:endParaRPr lang="en-IE" sz="2000" dirty="0"/>
          </a:p>
          <a:p>
            <a:endParaRPr lang="en-IE" dirty="0"/>
          </a:p>
        </p:txBody>
      </p:sp>
      <p:sp>
        <p:nvSpPr>
          <p:cNvPr id="4" name="Date Placeholder 3"/>
          <p:cNvSpPr>
            <a:spLocks noGrp="1"/>
          </p:cNvSpPr>
          <p:nvPr>
            <p:ph type="dt" sz="half" idx="10"/>
          </p:nvPr>
        </p:nvSpPr>
        <p:spPr/>
        <p:txBody>
          <a:bodyPr/>
          <a:lstStyle/>
          <a:p>
            <a:fld id="{1655D89B-D604-42D0-B680-D4AEEADB3F0F}" type="datetime2">
              <a:rPr lang="en-US" smtClean="0"/>
              <a:t>Monday, May 11, 2020</a:t>
            </a:fld>
            <a:endParaRPr lang="en-US" dirty="0"/>
          </a:p>
        </p:txBody>
      </p:sp>
      <p:sp>
        <p:nvSpPr>
          <p:cNvPr id="5" name="Footer Placeholder 4"/>
          <p:cNvSpPr>
            <a:spLocks noGrp="1"/>
          </p:cNvSpPr>
          <p:nvPr>
            <p:ph type="ftr" sz="quarter" idx="11"/>
          </p:nvPr>
        </p:nvSpPr>
        <p:spPr/>
        <p:txBody>
          <a:bodyPr/>
          <a:lstStyle/>
          <a:p>
            <a:r>
              <a:rPr lang="en-US" smtClean="0"/>
              <a:t>LC Calculated Grades 2020</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14</a:t>
            </a:fld>
            <a:endParaRPr lang="en-US" dirty="0"/>
          </a:p>
        </p:txBody>
      </p:sp>
    </p:spTree>
    <p:extLst>
      <p:ext uri="{BB962C8B-B14F-4D97-AF65-F5344CB8AC3E}">
        <p14:creationId xmlns:p14="http://schemas.microsoft.com/office/powerpoint/2010/main" val="991077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968EF-005C-4786-90D6-907FCD4745DC}"/>
              </a:ext>
            </a:extLst>
          </p:cNvPr>
          <p:cNvSpPr>
            <a:spLocks noGrp="1"/>
          </p:cNvSpPr>
          <p:nvPr>
            <p:ph type="title"/>
          </p:nvPr>
        </p:nvSpPr>
        <p:spPr/>
        <p:txBody>
          <a:bodyPr/>
          <a:lstStyle/>
          <a:p>
            <a:r>
              <a:rPr lang="en-IE" dirty="0"/>
              <a:t>Appeals Process</a:t>
            </a:r>
          </a:p>
        </p:txBody>
      </p:sp>
      <p:sp>
        <p:nvSpPr>
          <p:cNvPr id="3" name="Content Placeholder 2">
            <a:extLst>
              <a:ext uri="{FF2B5EF4-FFF2-40B4-BE49-F238E27FC236}">
                <a16:creationId xmlns:a16="http://schemas.microsoft.com/office/drawing/2014/main" id="{4FB1C20C-8036-49B6-9F59-D28D39756B1A}"/>
              </a:ext>
            </a:extLst>
          </p:cNvPr>
          <p:cNvSpPr>
            <a:spLocks noGrp="1"/>
          </p:cNvSpPr>
          <p:nvPr>
            <p:ph idx="1"/>
          </p:nvPr>
        </p:nvSpPr>
        <p:spPr/>
        <p:txBody>
          <a:bodyPr>
            <a:normAutofit fontScale="92500"/>
          </a:bodyPr>
          <a:lstStyle/>
          <a:p>
            <a:pPr marL="0" indent="0">
              <a:buNone/>
            </a:pPr>
            <a:r>
              <a:rPr lang="en-GB" dirty="0"/>
              <a:t>The appeal process will include a three-stage process involving:</a:t>
            </a:r>
          </a:p>
          <a:p>
            <a:r>
              <a:rPr lang="en-GB" dirty="0"/>
              <a:t>A series of checks that data was correctly entered at school level and correctly transferred to the Department of Education and Skills</a:t>
            </a:r>
          </a:p>
          <a:p>
            <a:r>
              <a:rPr lang="en-GB" dirty="0"/>
              <a:t>A review that the data was correctly received and processed by the Department of Education and Skills</a:t>
            </a:r>
          </a:p>
          <a:p>
            <a:r>
              <a:rPr lang="en-GB" dirty="0"/>
              <a:t>If a candidate remains dissatisfied after notification of outcome of the above two stages, verification of the Department of Education and Skills processes by independent appeal scrutineers</a:t>
            </a:r>
          </a:p>
          <a:p>
            <a:r>
              <a:rPr lang="en-GB" dirty="0"/>
              <a:t>Student can sit 1 or more </a:t>
            </a:r>
            <a:r>
              <a:rPr lang="en-GB" dirty="0" smtClean="0"/>
              <a:t>subjects </a:t>
            </a:r>
            <a:r>
              <a:rPr lang="en-GB" dirty="0"/>
              <a:t>in </a:t>
            </a:r>
            <a:r>
              <a:rPr lang="en-GB" dirty="0" smtClean="0"/>
              <a:t>Leaving Cert </a:t>
            </a:r>
            <a:r>
              <a:rPr lang="en-GB" dirty="0"/>
              <a:t>Exam </a:t>
            </a:r>
          </a:p>
          <a:p>
            <a:endParaRPr lang="en-IE" dirty="0"/>
          </a:p>
        </p:txBody>
      </p:sp>
      <p:sp>
        <p:nvSpPr>
          <p:cNvPr id="4" name="Date Placeholder 3"/>
          <p:cNvSpPr>
            <a:spLocks noGrp="1"/>
          </p:cNvSpPr>
          <p:nvPr>
            <p:ph type="dt" sz="half" idx="10"/>
          </p:nvPr>
        </p:nvSpPr>
        <p:spPr/>
        <p:txBody>
          <a:bodyPr/>
          <a:lstStyle/>
          <a:p>
            <a:fld id="{33E4BB00-59C5-4A01-B778-AAE0F17B96D3}" type="datetime2">
              <a:rPr lang="en-US" smtClean="0"/>
              <a:t>Monday, May 11, 2020</a:t>
            </a:fld>
            <a:endParaRPr lang="en-US" dirty="0"/>
          </a:p>
        </p:txBody>
      </p:sp>
      <p:sp>
        <p:nvSpPr>
          <p:cNvPr id="5" name="Footer Placeholder 4"/>
          <p:cNvSpPr>
            <a:spLocks noGrp="1"/>
          </p:cNvSpPr>
          <p:nvPr>
            <p:ph type="ftr" sz="quarter" idx="11"/>
          </p:nvPr>
        </p:nvSpPr>
        <p:spPr/>
        <p:txBody>
          <a:bodyPr/>
          <a:lstStyle/>
          <a:p>
            <a:r>
              <a:rPr lang="en-US" smtClean="0"/>
              <a:t>LC Calculated Grades 2020</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15</a:t>
            </a:fld>
            <a:endParaRPr lang="en-US" dirty="0"/>
          </a:p>
        </p:txBody>
      </p:sp>
    </p:spTree>
    <p:extLst>
      <p:ext uri="{BB962C8B-B14F-4D97-AF65-F5344CB8AC3E}">
        <p14:creationId xmlns:p14="http://schemas.microsoft.com/office/powerpoint/2010/main" val="3843532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2FEB2-C38E-474D-9342-EB0B7B7AB3A4}"/>
              </a:ext>
            </a:extLst>
          </p:cNvPr>
          <p:cNvSpPr>
            <a:spLocks noGrp="1"/>
          </p:cNvSpPr>
          <p:nvPr>
            <p:ph type="title"/>
          </p:nvPr>
        </p:nvSpPr>
        <p:spPr/>
        <p:txBody>
          <a:bodyPr/>
          <a:lstStyle/>
          <a:p>
            <a:r>
              <a:rPr lang="en-IE" dirty="0"/>
              <a:t>Calculated Grades</a:t>
            </a:r>
          </a:p>
        </p:txBody>
      </p:sp>
      <p:sp>
        <p:nvSpPr>
          <p:cNvPr id="3" name="Content Placeholder 2">
            <a:extLst>
              <a:ext uri="{FF2B5EF4-FFF2-40B4-BE49-F238E27FC236}">
                <a16:creationId xmlns:a16="http://schemas.microsoft.com/office/drawing/2014/main" id="{49A7BE81-69BE-4BC1-B9FA-086235691DB3}"/>
              </a:ext>
            </a:extLst>
          </p:cNvPr>
          <p:cNvSpPr>
            <a:spLocks noGrp="1"/>
          </p:cNvSpPr>
          <p:nvPr>
            <p:ph idx="1"/>
          </p:nvPr>
        </p:nvSpPr>
        <p:spPr/>
        <p:txBody>
          <a:bodyPr/>
          <a:lstStyle/>
          <a:p>
            <a:r>
              <a:rPr lang="en-GB" dirty="0"/>
              <a:t> A school based phase </a:t>
            </a:r>
          </a:p>
          <a:p>
            <a:r>
              <a:rPr lang="en-GB" dirty="0"/>
              <a:t>A national standardisation phase </a:t>
            </a:r>
          </a:p>
          <a:p>
            <a:r>
              <a:rPr lang="en-GB" dirty="0"/>
              <a:t>Applies to </a:t>
            </a:r>
          </a:p>
          <a:p>
            <a:r>
              <a:rPr lang="en-GB" dirty="0"/>
              <a:t>Established Leaving Certificate – subjects </a:t>
            </a:r>
          </a:p>
          <a:p>
            <a:r>
              <a:rPr lang="en-GB" dirty="0"/>
              <a:t>Leaving Certificate Applied – subjects, tasks and vocational specialisms</a:t>
            </a:r>
          </a:p>
          <a:p>
            <a:r>
              <a:rPr lang="en-GB" dirty="0"/>
              <a:t>Leaving Certificate Vocational Programme – Link Modules</a:t>
            </a:r>
          </a:p>
          <a:p>
            <a:endParaRPr lang="en-IE" dirty="0"/>
          </a:p>
        </p:txBody>
      </p:sp>
      <p:sp>
        <p:nvSpPr>
          <p:cNvPr id="4" name="Date Placeholder 3"/>
          <p:cNvSpPr>
            <a:spLocks noGrp="1"/>
          </p:cNvSpPr>
          <p:nvPr>
            <p:ph type="dt" sz="half" idx="10"/>
          </p:nvPr>
        </p:nvSpPr>
        <p:spPr/>
        <p:txBody>
          <a:bodyPr/>
          <a:lstStyle/>
          <a:p>
            <a:fld id="{132AB8D7-D2DF-4237-90F8-9DAB9B7BBA20}" type="datetime2">
              <a:rPr lang="en-US" smtClean="0"/>
              <a:t>Monday, May 11, 2020</a:t>
            </a:fld>
            <a:endParaRPr lang="en-US" dirty="0"/>
          </a:p>
        </p:txBody>
      </p:sp>
      <p:sp>
        <p:nvSpPr>
          <p:cNvPr id="5" name="Footer Placeholder 4"/>
          <p:cNvSpPr>
            <a:spLocks noGrp="1"/>
          </p:cNvSpPr>
          <p:nvPr>
            <p:ph type="ftr" sz="quarter" idx="11"/>
          </p:nvPr>
        </p:nvSpPr>
        <p:spPr/>
        <p:txBody>
          <a:bodyPr/>
          <a:lstStyle/>
          <a:p>
            <a:r>
              <a:rPr lang="en-US" smtClean="0"/>
              <a:t>LC Calculated Grades 2020</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2428295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F437B-0A3E-4BE4-8CAD-8A4608EE3F92}"/>
              </a:ext>
            </a:extLst>
          </p:cNvPr>
          <p:cNvSpPr>
            <a:spLocks noGrp="1"/>
          </p:cNvSpPr>
          <p:nvPr>
            <p:ph type="title"/>
          </p:nvPr>
        </p:nvSpPr>
        <p:spPr/>
        <p:txBody>
          <a:bodyPr>
            <a:normAutofit/>
          </a:bodyPr>
          <a:lstStyle/>
          <a:p>
            <a:r>
              <a:rPr lang="en-IE" dirty="0"/>
              <a:t>Principles underpinning Calculated Grades	</a:t>
            </a:r>
          </a:p>
        </p:txBody>
      </p:sp>
      <p:sp>
        <p:nvSpPr>
          <p:cNvPr id="3" name="Content Placeholder 2">
            <a:extLst>
              <a:ext uri="{FF2B5EF4-FFF2-40B4-BE49-F238E27FC236}">
                <a16:creationId xmlns:a16="http://schemas.microsoft.com/office/drawing/2014/main" id="{BEE0A56C-F852-4ED6-B57B-5EE9BC295AFE}"/>
              </a:ext>
            </a:extLst>
          </p:cNvPr>
          <p:cNvSpPr>
            <a:spLocks noGrp="1"/>
          </p:cNvSpPr>
          <p:nvPr>
            <p:ph idx="1"/>
          </p:nvPr>
        </p:nvSpPr>
        <p:spPr/>
        <p:txBody>
          <a:bodyPr>
            <a:normAutofit/>
          </a:bodyPr>
          <a:lstStyle/>
          <a:p>
            <a:r>
              <a:rPr lang="en-GB" dirty="0"/>
              <a:t>Teacher Professionalism</a:t>
            </a:r>
          </a:p>
          <a:p>
            <a:r>
              <a:rPr lang="en-GB" dirty="0"/>
              <a:t>Support for Students</a:t>
            </a:r>
          </a:p>
          <a:p>
            <a:r>
              <a:rPr lang="en-GB" dirty="0"/>
              <a:t>Objectivity (range of data + collaboration to ensure no bias, conscious or unconscious)</a:t>
            </a:r>
          </a:p>
          <a:p>
            <a:r>
              <a:rPr lang="en-GB" dirty="0"/>
              <a:t>Fairness and equity</a:t>
            </a:r>
          </a:p>
          <a:p>
            <a:r>
              <a:rPr lang="en-GB" dirty="0"/>
              <a:t>Collaboration: </a:t>
            </a:r>
            <a:r>
              <a:rPr lang="en-GB" dirty="0" smtClean="0"/>
              <a:t>teacher/subject department /management</a:t>
            </a:r>
            <a:endParaRPr lang="en-GB" dirty="0"/>
          </a:p>
          <a:p>
            <a:r>
              <a:rPr lang="en-GB" dirty="0"/>
              <a:t>Timelines: deadlines – end of May</a:t>
            </a:r>
          </a:p>
          <a:p>
            <a:endParaRPr lang="en-IE" dirty="0"/>
          </a:p>
        </p:txBody>
      </p:sp>
      <p:sp>
        <p:nvSpPr>
          <p:cNvPr id="4" name="Date Placeholder 3"/>
          <p:cNvSpPr>
            <a:spLocks noGrp="1"/>
          </p:cNvSpPr>
          <p:nvPr>
            <p:ph type="dt" sz="half" idx="10"/>
          </p:nvPr>
        </p:nvSpPr>
        <p:spPr/>
        <p:txBody>
          <a:bodyPr/>
          <a:lstStyle/>
          <a:p>
            <a:fld id="{90192B5A-B074-4CB8-82C9-BDA628EFF943}" type="datetime2">
              <a:rPr lang="en-US" smtClean="0"/>
              <a:t>Monday, May 11, 2020</a:t>
            </a:fld>
            <a:endParaRPr lang="en-US" dirty="0"/>
          </a:p>
        </p:txBody>
      </p:sp>
      <p:sp>
        <p:nvSpPr>
          <p:cNvPr id="5" name="Footer Placeholder 4"/>
          <p:cNvSpPr>
            <a:spLocks noGrp="1"/>
          </p:cNvSpPr>
          <p:nvPr>
            <p:ph type="ftr" sz="quarter" idx="11"/>
          </p:nvPr>
        </p:nvSpPr>
        <p:spPr/>
        <p:txBody>
          <a:bodyPr/>
          <a:lstStyle/>
          <a:p>
            <a:r>
              <a:rPr lang="en-US" smtClean="0"/>
              <a:t>LC Calculated Grades 2020</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724725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6B0DC-FD41-491B-9DCF-395C720E8BC6}"/>
              </a:ext>
            </a:extLst>
          </p:cNvPr>
          <p:cNvSpPr>
            <a:spLocks noGrp="1"/>
          </p:cNvSpPr>
          <p:nvPr>
            <p:ph type="title"/>
          </p:nvPr>
        </p:nvSpPr>
        <p:spPr>
          <a:xfrm>
            <a:off x="684212" y="5055326"/>
            <a:ext cx="8534400" cy="939073"/>
          </a:xfrm>
        </p:spPr>
        <p:txBody>
          <a:bodyPr/>
          <a:lstStyle/>
          <a:p>
            <a:r>
              <a:rPr lang="en-IE" dirty="0"/>
              <a:t>Role of the School</a:t>
            </a:r>
          </a:p>
        </p:txBody>
      </p:sp>
      <p:sp>
        <p:nvSpPr>
          <p:cNvPr id="3" name="Content Placeholder 2">
            <a:extLst>
              <a:ext uri="{FF2B5EF4-FFF2-40B4-BE49-F238E27FC236}">
                <a16:creationId xmlns:a16="http://schemas.microsoft.com/office/drawing/2014/main" id="{FCFC9F15-B75E-42EE-9E82-78E9AD1CA531}"/>
              </a:ext>
            </a:extLst>
          </p:cNvPr>
          <p:cNvSpPr>
            <a:spLocks noGrp="1"/>
          </p:cNvSpPr>
          <p:nvPr>
            <p:ph idx="1"/>
          </p:nvPr>
        </p:nvSpPr>
        <p:spPr>
          <a:xfrm>
            <a:off x="684212" y="685800"/>
            <a:ext cx="8534400" cy="4369526"/>
          </a:xfrm>
        </p:spPr>
        <p:txBody>
          <a:bodyPr>
            <a:normAutofit/>
          </a:bodyPr>
          <a:lstStyle/>
          <a:p>
            <a:pPr marL="0" indent="0">
              <a:buNone/>
            </a:pPr>
            <a:r>
              <a:rPr lang="en-GB" sz="1500" dirty="0"/>
              <a:t>The role of the school is to provide marks and rankings that reflect:</a:t>
            </a:r>
          </a:p>
          <a:p>
            <a:r>
              <a:rPr lang="en-GB" sz="1500" dirty="0"/>
              <a:t>an </a:t>
            </a:r>
            <a:r>
              <a:rPr lang="en-GB" sz="1500" b="1" dirty="0"/>
              <a:t>estimation of the percentage mark</a:t>
            </a:r>
            <a:r>
              <a:rPr lang="en-GB" sz="1500" dirty="0"/>
              <a:t> in each subject that each candidate is likely to have achieved if they had sat the Leaving Certificate examination in 2020 under normal conditions</a:t>
            </a:r>
          </a:p>
          <a:p>
            <a:r>
              <a:rPr lang="en-GB" sz="1500" dirty="0"/>
              <a:t>a </a:t>
            </a:r>
            <a:r>
              <a:rPr lang="en-GB" sz="1500" b="1" dirty="0"/>
              <a:t>class ranking</a:t>
            </a:r>
            <a:r>
              <a:rPr lang="en-GB" sz="1500" dirty="0"/>
              <a:t> for each student in each subject – that is, a list of all the candidates for a particular subject in a class in the order of their estimated level of achievement.</a:t>
            </a:r>
          </a:p>
          <a:p>
            <a:r>
              <a:rPr lang="en-GB" sz="1500" dirty="0"/>
              <a:t>In providing the above estimated marks and rankings, there will be </a:t>
            </a:r>
            <a:r>
              <a:rPr lang="en-GB" sz="1500" b="1" dirty="0"/>
              <a:t>four main school-based steps</a:t>
            </a:r>
            <a:r>
              <a:rPr lang="en-GB" sz="1500" dirty="0"/>
              <a:t>:</a:t>
            </a:r>
          </a:p>
          <a:p>
            <a:pPr lvl="1">
              <a:buFont typeface="Courier New" panose="02070309020205020404" pitchFamily="49" charset="0"/>
              <a:buChar char="o"/>
            </a:pPr>
            <a:r>
              <a:rPr lang="en-GB" sz="1500" dirty="0"/>
              <a:t>T</a:t>
            </a:r>
            <a:r>
              <a:rPr lang="en-GB" sz="1500" dirty="0" smtClean="0"/>
              <a:t>he </a:t>
            </a:r>
            <a:r>
              <a:rPr lang="en-GB" sz="1500" dirty="0"/>
              <a:t>teacher’s estimation of student marks and </a:t>
            </a:r>
            <a:r>
              <a:rPr lang="en-GB" sz="1500" dirty="0" smtClean="0"/>
              <a:t>rankings.</a:t>
            </a:r>
            <a:endParaRPr lang="en-GB" sz="1500" dirty="0"/>
          </a:p>
          <a:p>
            <a:pPr lvl="1">
              <a:buFont typeface="Courier New" panose="02070309020205020404" pitchFamily="49" charset="0"/>
              <a:buChar char="o"/>
            </a:pPr>
            <a:r>
              <a:rPr lang="en-GB" sz="1500" dirty="0"/>
              <a:t>S</a:t>
            </a:r>
            <a:r>
              <a:rPr lang="en-GB" sz="1500" dirty="0" smtClean="0"/>
              <a:t>chool </a:t>
            </a:r>
            <a:r>
              <a:rPr lang="en-GB" sz="1500" dirty="0"/>
              <a:t>alignment of marks for a subject through a subject alignment group comprising teachers who are teaching the subject to Leaving Certificate students this year – </a:t>
            </a:r>
            <a:r>
              <a:rPr lang="en-GB" sz="1500" dirty="0" smtClean="0"/>
              <a:t>i.e. </a:t>
            </a:r>
            <a:r>
              <a:rPr lang="en-GB" sz="1500" dirty="0"/>
              <a:t>Irish, English, Maths </a:t>
            </a:r>
            <a:r>
              <a:rPr lang="en-GB" sz="1500" dirty="0" smtClean="0"/>
              <a:t>departments.</a:t>
            </a:r>
            <a:endParaRPr lang="en-GB" sz="1500" dirty="0"/>
          </a:p>
          <a:p>
            <a:pPr lvl="1">
              <a:buFont typeface="Courier New" panose="02070309020205020404" pitchFamily="49" charset="0"/>
              <a:buChar char="o"/>
            </a:pPr>
            <a:r>
              <a:rPr lang="en-GB" sz="1500" dirty="0"/>
              <a:t>O</a:t>
            </a:r>
            <a:r>
              <a:rPr lang="en-GB" sz="1500" dirty="0" smtClean="0"/>
              <a:t>versight </a:t>
            </a:r>
            <a:r>
              <a:rPr lang="en-GB" sz="1500" dirty="0"/>
              <a:t>of the alignment process by the school </a:t>
            </a:r>
            <a:r>
              <a:rPr lang="en-GB" sz="1500" dirty="0" smtClean="0"/>
              <a:t>Principal.</a:t>
            </a:r>
            <a:endParaRPr lang="en-GB" sz="1500" dirty="0"/>
          </a:p>
          <a:p>
            <a:pPr lvl="1">
              <a:buFont typeface="Courier New" panose="02070309020205020404" pitchFamily="49" charset="0"/>
              <a:buChar char="o"/>
            </a:pPr>
            <a:r>
              <a:rPr lang="en-GB" sz="1500" dirty="0"/>
              <a:t>T</a:t>
            </a:r>
            <a:r>
              <a:rPr lang="en-GB" sz="1500" dirty="0" smtClean="0"/>
              <a:t>ransmission </a:t>
            </a:r>
            <a:r>
              <a:rPr lang="en-GB" sz="1500" dirty="0"/>
              <a:t>of the marks and rankings for national </a:t>
            </a:r>
            <a:r>
              <a:rPr lang="en-GB" sz="1500" dirty="0" smtClean="0"/>
              <a:t>standardisation.</a:t>
            </a:r>
            <a:endParaRPr lang="en-GB" sz="1500" dirty="0"/>
          </a:p>
          <a:p>
            <a:endParaRPr lang="en-IE" dirty="0"/>
          </a:p>
        </p:txBody>
      </p:sp>
      <p:sp>
        <p:nvSpPr>
          <p:cNvPr id="4" name="Date Placeholder 3"/>
          <p:cNvSpPr>
            <a:spLocks noGrp="1"/>
          </p:cNvSpPr>
          <p:nvPr>
            <p:ph type="dt" sz="half" idx="10"/>
          </p:nvPr>
        </p:nvSpPr>
        <p:spPr/>
        <p:txBody>
          <a:bodyPr/>
          <a:lstStyle/>
          <a:p>
            <a:fld id="{0055D473-A312-460A-BABC-F8DD0EB5EBDB}" type="datetime2">
              <a:rPr lang="en-US" smtClean="0"/>
              <a:t>Monday, May 11, 2020</a:t>
            </a:fld>
            <a:endParaRPr lang="en-US" dirty="0"/>
          </a:p>
        </p:txBody>
      </p:sp>
      <p:sp>
        <p:nvSpPr>
          <p:cNvPr id="5" name="Footer Placeholder 4"/>
          <p:cNvSpPr>
            <a:spLocks noGrp="1"/>
          </p:cNvSpPr>
          <p:nvPr>
            <p:ph type="ftr" sz="quarter" idx="11"/>
          </p:nvPr>
        </p:nvSpPr>
        <p:spPr/>
        <p:txBody>
          <a:bodyPr/>
          <a:lstStyle/>
          <a:p>
            <a:r>
              <a:rPr lang="en-US" smtClean="0"/>
              <a:t>LC Calculated Grades 2020</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4</a:t>
            </a:fld>
            <a:endParaRPr lang="en-US" dirty="0"/>
          </a:p>
        </p:txBody>
      </p:sp>
    </p:spTree>
    <p:extLst>
      <p:ext uri="{BB962C8B-B14F-4D97-AF65-F5344CB8AC3E}">
        <p14:creationId xmlns:p14="http://schemas.microsoft.com/office/powerpoint/2010/main" val="3350270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F332C-4023-414A-9707-D18FC43AC333}"/>
              </a:ext>
            </a:extLst>
          </p:cNvPr>
          <p:cNvSpPr>
            <a:spLocks noGrp="1"/>
          </p:cNvSpPr>
          <p:nvPr>
            <p:ph type="title"/>
          </p:nvPr>
        </p:nvSpPr>
        <p:spPr>
          <a:xfrm>
            <a:off x="684212" y="4924697"/>
            <a:ext cx="8534400" cy="1069702"/>
          </a:xfrm>
        </p:spPr>
        <p:txBody>
          <a:bodyPr/>
          <a:lstStyle/>
          <a:p>
            <a:r>
              <a:rPr lang="en-IE" dirty="0"/>
              <a:t>Teacher’s estimation – Step 1</a:t>
            </a:r>
          </a:p>
        </p:txBody>
      </p:sp>
      <p:sp>
        <p:nvSpPr>
          <p:cNvPr id="3" name="Content Placeholder 2">
            <a:extLst>
              <a:ext uri="{FF2B5EF4-FFF2-40B4-BE49-F238E27FC236}">
                <a16:creationId xmlns:a16="http://schemas.microsoft.com/office/drawing/2014/main" id="{C23DB3EA-5120-4774-91EF-FFD191C543DF}"/>
              </a:ext>
            </a:extLst>
          </p:cNvPr>
          <p:cNvSpPr>
            <a:spLocks noGrp="1"/>
          </p:cNvSpPr>
          <p:nvPr>
            <p:ph idx="1"/>
          </p:nvPr>
        </p:nvSpPr>
        <p:spPr>
          <a:xfrm>
            <a:off x="684212" y="365760"/>
            <a:ext cx="8534400" cy="4702629"/>
          </a:xfrm>
        </p:spPr>
        <p:txBody>
          <a:bodyPr>
            <a:normAutofit fontScale="77500" lnSpcReduction="20000"/>
          </a:bodyPr>
          <a:lstStyle/>
          <a:p>
            <a:r>
              <a:rPr lang="en-GB" sz="1800" b="1" dirty="0"/>
              <a:t>Teachers should draw on existing records and available evidence – be objective and only take account of </a:t>
            </a:r>
            <a:r>
              <a:rPr lang="en-GB" sz="1800" b="1" dirty="0" smtClean="0"/>
              <a:t> </a:t>
            </a:r>
            <a:r>
              <a:rPr lang="en-GB" sz="1800" b="1" dirty="0"/>
              <a:t>student performance</a:t>
            </a:r>
          </a:p>
          <a:p>
            <a:pPr lvl="1">
              <a:lnSpc>
                <a:spcPct val="150000"/>
              </a:lnSpc>
              <a:buFont typeface="Courier New" panose="02070309020205020404" pitchFamily="49" charset="0"/>
              <a:buChar char="o"/>
            </a:pPr>
            <a:r>
              <a:rPr lang="en-GB" b="1" dirty="0"/>
              <a:t>R</a:t>
            </a:r>
            <a:r>
              <a:rPr lang="en-GB" b="1" dirty="0" smtClean="0"/>
              <a:t>ecords </a:t>
            </a:r>
            <a:r>
              <a:rPr lang="en-GB" b="1" dirty="0"/>
              <a:t>of each student’s performance over the course of study including for example, </a:t>
            </a:r>
            <a:r>
              <a:rPr lang="en-GB" b="1" dirty="0">
                <a:solidFill>
                  <a:srgbClr val="FF0000"/>
                </a:solidFill>
              </a:rPr>
              <a:t>classwork and </a:t>
            </a:r>
            <a:r>
              <a:rPr lang="en-GB" b="1" dirty="0" smtClean="0">
                <a:solidFill>
                  <a:srgbClr val="FF0000"/>
                </a:solidFill>
              </a:rPr>
              <a:t>homework.</a:t>
            </a:r>
            <a:endParaRPr lang="en-GB" b="1" dirty="0">
              <a:solidFill>
                <a:srgbClr val="FF0000"/>
              </a:solidFill>
            </a:endParaRPr>
          </a:p>
          <a:p>
            <a:pPr lvl="1">
              <a:lnSpc>
                <a:spcPct val="150000"/>
              </a:lnSpc>
              <a:buFont typeface="Courier New" panose="02070309020205020404" pitchFamily="49" charset="0"/>
              <a:buChar char="o"/>
            </a:pPr>
            <a:r>
              <a:rPr lang="en-GB" b="1" dirty="0" smtClean="0"/>
              <a:t>Performance </a:t>
            </a:r>
            <a:r>
              <a:rPr lang="en-GB" b="1" dirty="0"/>
              <a:t>on any class assessments for example, </a:t>
            </a:r>
            <a:r>
              <a:rPr lang="en-GB" b="1" dirty="0">
                <a:solidFill>
                  <a:srgbClr val="FF0000"/>
                </a:solidFill>
              </a:rPr>
              <a:t>house exams, Christmas exams, summer examinations and (with caveats) mock examinations </a:t>
            </a:r>
            <a:r>
              <a:rPr lang="en-GB" b="1" dirty="0"/>
              <a:t>taken over the course of study – 5</a:t>
            </a:r>
            <a:r>
              <a:rPr lang="en-GB" b="1" baseline="30000" dirty="0"/>
              <a:t>th</a:t>
            </a:r>
            <a:r>
              <a:rPr lang="en-GB" b="1" dirty="0"/>
              <a:t> and 6</a:t>
            </a:r>
            <a:r>
              <a:rPr lang="en-GB" b="1" baseline="30000" dirty="0"/>
              <a:t>th</a:t>
            </a:r>
            <a:r>
              <a:rPr lang="en-GB" b="1" dirty="0"/>
              <a:t> </a:t>
            </a:r>
            <a:r>
              <a:rPr lang="en-GB" b="1" dirty="0" smtClean="0"/>
              <a:t>year</a:t>
            </a:r>
            <a:r>
              <a:rPr lang="en-GB" b="1" dirty="0" smtClean="0">
                <a:solidFill>
                  <a:srgbClr val="FF0000"/>
                </a:solidFill>
              </a:rPr>
              <a:t>. (</a:t>
            </a:r>
            <a:r>
              <a:rPr lang="en-GB" b="1" dirty="0" err="1" smtClean="0">
                <a:solidFill>
                  <a:srgbClr val="FF0000"/>
                </a:solidFill>
              </a:rPr>
              <a:t>Nenagh</a:t>
            </a:r>
            <a:r>
              <a:rPr lang="en-GB" b="1" dirty="0" smtClean="0">
                <a:solidFill>
                  <a:srgbClr val="FF0000"/>
                </a:solidFill>
              </a:rPr>
              <a:t> College Senior Cycle Continuous Assessment Sept. 18)</a:t>
            </a:r>
            <a:endParaRPr lang="en-GB" b="1" dirty="0">
              <a:solidFill>
                <a:srgbClr val="FF0000"/>
              </a:solidFill>
            </a:endParaRPr>
          </a:p>
          <a:p>
            <a:pPr lvl="1">
              <a:lnSpc>
                <a:spcPct val="150000"/>
              </a:lnSpc>
              <a:buFont typeface="Courier New" panose="02070309020205020404" pitchFamily="49" charset="0"/>
              <a:buChar char="o"/>
            </a:pPr>
            <a:r>
              <a:rPr lang="en-GB" b="1" dirty="0"/>
              <a:t>P</a:t>
            </a:r>
            <a:r>
              <a:rPr lang="en-GB" b="1" dirty="0" smtClean="0"/>
              <a:t>erformance </a:t>
            </a:r>
            <a:r>
              <a:rPr lang="en-GB" b="1" dirty="0"/>
              <a:t>on any </a:t>
            </a:r>
            <a:r>
              <a:rPr lang="en-GB" b="1" dirty="0">
                <a:solidFill>
                  <a:srgbClr val="FF0000"/>
                </a:solidFill>
              </a:rPr>
              <a:t>coursework component</a:t>
            </a:r>
            <a:r>
              <a:rPr lang="en-GB" b="1" dirty="0"/>
              <a:t>, even if this has not been fully completed</a:t>
            </a:r>
          </a:p>
          <a:p>
            <a:pPr lvl="1">
              <a:lnSpc>
                <a:spcPct val="150000"/>
              </a:lnSpc>
              <a:buFont typeface="Courier New" panose="02070309020205020404" pitchFamily="49" charset="0"/>
              <a:buChar char="o"/>
            </a:pPr>
            <a:r>
              <a:rPr lang="en-GB" b="1" dirty="0" smtClean="0">
                <a:solidFill>
                  <a:srgbClr val="FF0000"/>
                </a:solidFill>
              </a:rPr>
              <a:t>Previous </a:t>
            </a:r>
            <a:r>
              <a:rPr lang="en-GB" b="1" dirty="0">
                <a:solidFill>
                  <a:srgbClr val="FF0000"/>
                </a:solidFill>
              </a:rPr>
              <a:t>results in the school in this subject </a:t>
            </a:r>
            <a:r>
              <a:rPr lang="en-GB" b="1" dirty="0"/>
              <a:t>– Junior </a:t>
            </a:r>
            <a:r>
              <a:rPr lang="en-GB" b="1" dirty="0" smtClean="0"/>
              <a:t>Cycle</a:t>
            </a:r>
            <a:r>
              <a:rPr lang="en-GB" b="1" dirty="0"/>
              <a:t> </a:t>
            </a:r>
            <a:r>
              <a:rPr lang="en-GB" b="1" dirty="0" smtClean="0"/>
              <a:t>– national standardization phase?</a:t>
            </a:r>
            <a:endParaRPr lang="en-GB" b="1" dirty="0"/>
          </a:p>
          <a:p>
            <a:pPr lvl="1">
              <a:lnSpc>
                <a:spcPct val="150000"/>
              </a:lnSpc>
              <a:buFont typeface="Courier New" panose="02070309020205020404" pitchFamily="49" charset="0"/>
              <a:buChar char="o"/>
            </a:pPr>
            <a:r>
              <a:rPr lang="en-GB" b="1" dirty="0" smtClean="0"/>
              <a:t>The </a:t>
            </a:r>
            <a:r>
              <a:rPr lang="en-GB" b="1" dirty="0">
                <a:solidFill>
                  <a:srgbClr val="FF0000"/>
                </a:solidFill>
              </a:rPr>
              <a:t>level of performance </a:t>
            </a:r>
            <a:r>
              <a:rPr lang="en-GB" b="1" dirty="0"/>
              <a:t>the teacher has observed in this year’s students compared to those in previous </a:t>
            </a:r>
            <a:r>
              <a:rPr lang="en-GB" b="1" dirty="0" smtClean="0"/>
              <a:t>years.</a:t>
            </a:r>
            <a:endParaRPr lang="en-GB" b="1" dirty="0"/>
          </a:p>
          <a:p>
            <a:pPr lvl="1">
              <a:lnSpc>
                <a:spcPct val="150000"/>
              </a:lnSpc>
              <a:buFont typeface="Courier New" panose="02070309020205020404" pitchFamily="49" charset="0"/>
              <a:buChar char="o"/>
            </a:pPr>
            <a:r>
              <a:rPr lang="en-GB" b="1" dirty="0"/>
              <a:t>A</a:t>
            </a:r>
            <a:r>
              <a:rPr lang="en-GB" b="1" dirty="0" smtClean="0"/>
              <a:t>ny </a:t>
            </a:r>
            <a:r>
              <a:rPr lang="en-GB" b="1" dirty="0"/>
              <a:t>other relevant information related to student </a:t>
            </a:r>
            <a:r>
              <a:rPr lang="en-GB" b="1" dirty="0" smtClean="0"/>
              <a:t>performance.</a:t>
            </a:r>
            <a:endParaRPr lang="en-GB" b="1" dirty="0"/>
          </a:p>
          <a:p>
            <a:endParaRPr lang="en-IE" sz="1800" b="1" dirty="0"/>
          </a:p>
        </p:txBody>
      </p:sp>
      <p:sp>
        <p:nvSpPr>
          <p:cNvPr id="4" name="Date Placeholder 3"/>
          <p:cNvSpPr>
            <a:spLocks noGrp="1"/>
          </p:cNvSpPr>
          <p:nvPr>
            <p:ph type="dt" sz="half" idx="10"/>
          </p:nvPr>
        </p:nvSpPr>
        <p:spPr/>
        <p:txBody>
          <a:bodyPr/>
          <a:lstStyle/>
          <a:p>
            <a:fld id="{F34367A1-0833-48FB-A172-4A0D9A8B83F2}" type="datetime2">
              <a:rPr lang="en-US" smtClean="0"/>
              <a:t>Monday, May 11, 2020</a:t>
            </a:fld>
            <a:endParaRPr lang="en-US" dirty="0"/>
          </a:p>
        </p:txBody>
      </p:sp>
      <p:sp>
        <p:nvSpPr>
          <p:cNvPr id="5" name="Footer Placeholder 4"/>
          <p:cNvSpPr>
            <a:spLocks noGrp="1"/>
          </p:cNvSpPr>
          <p:nvPr>
            <p:ph type="ftr" sz="quarter" idx="11"/>
          </p:nvPr>
        </p:nvSpPr>
        <p:spPr/>
        <p:txBody>
          <a:bodyPr/>
          <a:lstStyle/>
          <a:p>
            <a:r>
              <a:rPr lang="en-US" smtClean="0"/>
              <a:t>LC Calculated Grades 2020</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5</a:t>
            </a:fld>
            <a:endParaRPr lang="en-US" dirty="0"/>
          </a:p>
        </p:txBody>
      </p:sp>
    </p:spTree>
    <p:extLst>
      <p:ext uri="{BB962C8B-B14F-4D97-AF65-F5344CB8AC3E}">
        <p14:creationId xmlns:p14="http://schemas.microsoft.com/office/powerpoint/2010/main" val="18597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289D7-C8F6-4F8D-AC6B-7B3072358033}"/>
              </a:ext>
            </a:extLst>
          </p:cNvPr>
          <p:cNvSpPr>
            <a:spLocks noGrp="1"/>
          </p:cNvSpPr>
          <p:nvPr>
            <p:ph type="title"/>
          </p:nvPr>
        </p:nvSpPr>
        <p:spPr/>
        <p:txBody>
          <a:bodyPr/>
          <a:lstStyle/>
          <a:p>
            <a:r>
              <a:rPr lang="en-IE" dirty="0"/>
              <a:t>Additional </a:t>
            </a:r>
            <a:r>
              <a:rPr lang="en-IE" dirty="0" smtClean="0"/>
              <a:t>assessments</a:t>
            </a:r>
            <a:endParaRPr lang="en-IE" dirty="0"/>
          </a:p>
        </p:txBody>
      </p:sp>
      <p:sp>
        <p:nvSpPr>
          <p:cNvPr id="3" name="Content Placeholder 2">
            <a:extLst>
              <a:ext uri="{FF2B5EF4-FFF2-40B4-BE49-F238E27FC236}">
                <a16:creationId xmlns:a16="http://schemas.microsoft.com/office/drawing/2014/main" id="{9B3C769C-00CB-44AC-9DB9-B0EEE27B0DA3}"/>
              </a:ext>
            </a:extLst>
          </p:cNvPr>
          <p:cNvSpPr>
            <a:spLocks noGrp="1"/>
          </p:cNvSpPr>
          <p:nvPr>
            <p:ph idx="1"/>
          </p:nvPr>
        </p:nvSpPr>
        <p:spPr/>
        <p:txBody>
          <a:bodyPr>
            <a:normAutofit/>
          </a:bodyPr>
          <a:lstStyle/>
          <a:p>
            <a:r>
              <a:rPr lang="en-GB" sz="1800" dirty="0"/>
              <a:t>The teacher’s judgement will be based on evidence of learning and achievement such as that indicated above </a:t>
            </a:r>
            <a:r>
              <a:rPr lang="en-GB" sz="1800" b="1" u="sng" dirty="0"/>
              <a:t>up until the point of school </a:t>
            </a:r>
            <a:r>
              <a:rPr lang="en-GB" sz="1800" b="1" u="sng" dirty="0" smtClean="0"/>
              <a:t>closure</a:t>
            </a:r>
            <a:r>
              <a:rPr lang="en-GB" sz="1800" b="1" u="sng" dirty="0"/>
              <a:t> </a:t>
            </a:r>
            <a:r>
              <a:rPr lang="en-GB" sz="1800" b="1" u="sng" dirty="0" smtClean="0"/>
              <a:t>I.E. 12th March </a:t>
            </a:r>
            <a:endParaRPr lang="en-GB" sz="1800" b="1" u="sng" dirty="0"/>
          </a:p>
          <a:p>
            <a:r>
              <a:rPr lang="en-GB" sz="1800" dirty="0"/>
              <a:t>Teachers will</a:t>
            </a:r>
            <a:r>
              <a:rPr lang="en-GB" sz="1800" b="1" u="sng" dirty="0"/>
              <a:t> not </a:t>
            </a:r>
            <a:r>
              <a:rPr lang="en-GB" sz="1800" dirty="0"/>
              <a:t>set additional assessments for the purposes of determining an estimated percentage mark</a:t>
            </a:r>
            <a:r>
              <a:rPr lang="en-GB" sz="1800" dirty="0" smtClean="0"/>
              <a:t>.</a:t>
            </a:r>
            <a:endParaRPr lang="en-GB" sz="1800" dirty="0"/>
          </a:p>
          <a:p>
            <a:r>
              <a:rPr lang="en-GB" sz="1800" dirty="0"/>
              <a:t>Be aware of unconscious bias (</a:t>
            </a:r>
            <a:r>
              <a:rPr lang="en-GB" sz="1800" dirty="0" smtClean="0"/>
              <a:t>e.g. </a:t>
            </a:r>
            <a:r>
              <a:rPr lang="en-GB" sz="1800" dirty="0"/>
              <a:t>poor behaviour</a:t>
            </a:r>
            <a:r>
              <a:rPr lang="en-GB" sz="1800" dirty="0" smtClean="0"/>
              <a:t>). </a:t>
            </a:r>
          </a:p>
          <a:p>
            <a:endParaRPr lang="en-GB" sz="1800" dirty="0"/>
          </a:p>
        </p:txBody>
      </p:sp>
      <p:sp>
        <p:nvSpPr>
          <p:cNvPr id="4" name="Date Placeholder 3"/>
          <p:cNvSpPr>
            <a:spLocks noGrp="1"/>
          </p:cNvSpPr>
          <p:nvPr>
            <p:ph type="dt" sz="half" idx="10"/>
          </p:nvPr>
        </p:nvSpPr>
        <p:spPr/>
        <p:txBody>
          <a:bodyPr/>
          <a:lstStyle/>
          <a:p>
            <a:fld id="{AFE673B0-F7AC-4255-A796-B4784847B553}" type="datetime2">
              <a:rPr lang="en-US" smtClean="0"/>
              <a:t>Monday, May 11, 2020</a:t>
            </a:fld>
            <a:endParaRPr lang="en-US" dirty="0"/>
          </a:p>
        </p:txBody>
      </p:sp>
      <p:sp>
        <p:nvSpPr>
          <p:cNvPr id="5" name="Footer Placeholder 4"/>
          <p:cNvSpPr>
            <a:spLocks noGrp="1"/>
          </p:cNvSpPr>
          <p:nvPr>
            <p:ph type="ftr" sz="quarter" idx="11"/>
          </p:nvPr>
        </p:nvSpPr>
        <p:spPr/>
        <p:txBody>
          <a:bodyPr/>
          <a:lstStyle/>
          <a:p>
            <a:r>
              <a:rPr lang="en-US" smtClean="0"/>
              <a:t>LC Calculated Grades 2020</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6</a:t>
            </a:fld>
            <a:endParaRPr lang="en-US" dirty="0"/>
          </a:p>
        </p:txBody>
      </p:sp>
    </p:spTree>
    <p:extLst>
      <p:ext uri="{BB962C8B-B14F-4D97-AF65-F5344CB8AC3E}">
        <p14:creationId xmlns:p14="http://schemas.microsoft.com/office/powerpoint/2010/main" val="1446628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B8C17-01B3-4897-BE16-11B69EFD5ECF}"/>
              </a:ext>
            </a:extLst>
          </p:cNvPr>
          <p:cNvSpPr>
            <a:spLocks noGrp="1"/>
          </p:cNvSpPr>
          <p:nvPr>
            <p:ph type="title"/>
          </p:nvPr>
        </p:nvSpPr>
        <p:spPr/>
        <p:txBody>
          <a:bodyPr/>
          <a:lstStyle/>
          <a:p>
            <a:r>
              <a:rPr lang="en-IE" dirty="0"/>
              <a:t>Other considerations…</a:t>
            </a:r>
          </a:p>
        </p:txBody>
      </p:sp>
      <p:sp>
        <p:nvSpPr>
          <p:cNvPr id="3" name="Content Placeholder 2">
            <a:extLst>
              <a:ext uri="{FF2B5EF4-FFF2-40B4-BE49-F238E27FC236}">
                <a16:creationId xmlns:a16="http://schemas.microsoft.com/office/drawing/2014/main" id="{1A0F0D67-139F-4209-BC18-6AC5B1D50F65}"/>
              </a:ext>
            </a:extLst>
          </p:cNvPr>
          <p:cNvSpPr>
            <a:spLocks noGrp="1"/>
          </p:cNvSpPr>
          <p:nvPr>
            <p:ph idx="1"/>
          </p:nvPr>
        </p:nvSpPr>
        <p:spPr/>
        <p:txBody>
          <a:bodyPr>
            <a:normAutofit fontScale="92500" lnSpcReduction="10000"/>
          </a:bodyPr>
          <a:lstStyle/>
          <a:p>
            <a:r>
              <a:rPr lang="en-IE" sz="2000" dirty="0"/>
              <a:t>Work done/not done after 12/03 – teachers are advised to exercise due </a:t>
            </a:r>
            <a:r>
              <a:rPr lang="en-IE" sz="2000" dirty="0" smtClean="0"/>
              <a:t>caution.</a:t>
            </a:r>
            <a:endParaRPr lang="en-IE" sz="2000" dirty="0"/>
          </a:p>
          <a:p>
            <a:r>
              <a:rPr lang="en-IE" sz="2000" dirty="0"/>
              <a:t>More than one exam component – teachers give each component its usual weighting but provide a single overall mark for the subject as a </a:t>
            </a:r>
            <a:r>
              <a:rPr lang="en-IE" sz="2000" dirty="0" smtClean="0"/>
              <a:t>whole.</a:t>
            </a:r>
            <a:endParaRPr lang="en-IE" sz="2000" dirty="0"/>
          </a:p>
          <a:p>
            <a:r>
              <a:rPr lang="en-IE" sz="2000" dirty="0"/>
              <a:t>Languages and Music – previous 100% does not </a:t>
            </a:r>
            <a:r>
              <a:rPr lang="en-IE" sz="2000" dirty="0" smtClean="0"/>
              <a:t>apply. </a:t>
            </a:r>
            <a:r>
              <a:rPr lang="en-IE" dirty="0"/>
              <a:t>G</a:t>
            </a:r>
            <a:r>
              <a:rPr lang="en-IE" sz="2000" dirty="0" smtClean="0"/>
              <a:t>rade </a:t>
            </a:r>
            <a:r>
              <a:rPr lang="en-IE" sz="2000" dirty="0"/>
              <a:t>based on assumption that the orals and practicals would have proceeded as </a:t>
            </a:r>
            <a:r>
              <a:rPr lang="en-IE" sz="2000" dirty="0" smtClean="0"/>
              <a:t>usual.</a:t>
            </a:r>
            <a:endParaRPr lang="en-IE" sz="2000" dirty="0"/>
          </a:p>
          <a:p>
            <a:r>
              <a:rPr lang="en-IE" sz="2000" dirty="0"/>
              <a:t>Subjects with coursework already completed – overall estimate should incorporate the mark teachers think this coursework would have achieved if it had been marked in the usual </a:t>
            </a:r>
            <a:r>
              <a:rPr lang="en-IE" sz="2000" dirty="0" smtClean="0"/>
              <a:t>way.</a:t>
            </a:r>
            <a:endParaRPr lang="en-IE" sz="2000" dirty="0"/>
          </a:p>
        </p:txBody>
      </p:sp>
      <p:sp>
        <p:nvSpPr>
          <p:cNvPr id="4" name="Date Placeholder 3"/>
          <p:cNvSpPr>
            <a:spLocks noGrp="1"/>
          </p:cNvSpPr>
          <p:nvPr>
            <p:ph type="dt" sz="half" idx="10"/>
          </p:nvPr>
        </p:nvSpPr>
        <p:spPr/>
        <p:txBody>
          <a:bodyPr/>
          <a:lstStyle/>
          <a:p>
            <a:fld id="{53CE0933-8EFE-4FC4-854D-2F055196BBA2}" type="datetime2">
              <a:rPr lang="en-US" smtClean="0"/>
              <a:t>Monday, May 11, 2020</a:t>
            </a:fld>
            <a:endParaRPr lang="en-US" dirty="0"/>
          </a:p>
        </p:txBody>
      </p:sp>
      <p:sp>
        <p:nvSpPr>
          <p:cNvPr id="5" name="Footer Placeholder 4"/>
          <p:cNvSpPr>
            <a:spLocks noGrp="1"/>
          </p:cNvSpPr>
          <p:nvPr>
            <p:ph type="ftr" sz="quarter" idx="11"/>
          </p:nvPr>
        </p:nvSpPr>
        <p:spPr/>
        <p:txBody>
          <a:bodyPr/>
          <a:lstStyle/>
          <a:p>
            <a:r>
              <a:rPr lang="en-US" smtClean="0"/>
              <a:t>LC Calculated Grades 2020</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7</a:t>
            </a:fld>
            <a:endParaRPr lang="en-US" dirty="0"/>
          </a:p>
        </p:txBody>
      </p:sp>
    </p:spTree>
    <p:extLst>
      <p:ext uri="{BB962C8B-B14F-4D97-AF65-F5344CB8AC3E}">
        <p14:creationId xmlns:p14="http://schemas.microsoft.com/office/powerpoint/2010/main" val="1391797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Other considerations 2.</a:t>
            </a:r>
            <a:endParaRPr lang="en-IE" dirty="0"/>
          </a:p>
        </p:txBody>
      </p:sp>
      <p:sp>
        <p:nvSpPr>
          <p:cNvPr id="3" name="Content Placeholder 2"/>
          <p:cNvSpPr>
            <a:spLocks noGrp="1"/>
          </p:cNvSpPr>
          <p:nvPr>
            <p:ph idx="1"/>
          </p:nvPr>
        </p:nvSpPr>
        <p:spPr/>
        <p:txBody>
          <a:bodyPr/>
          <a:lstStyle/>
          <a:p>
            <a:r>
              <a:rPr lang="en-IE" dirty="0"/>
              <a:t>Fairness and Equity – remain alert to possible sources of unconscious bias that might affect estimates</a:t>
            </a:r>
          </a:p>
          <a:p>
            <a:r>
              <a:rPr lang="en-IE" dirty="0"/>
              <a:t>Reasonable accommodation – base the estimate on the assumption that this accommodation would have been available.</a:t>
            </a:r>
          </a:p>
          <a:p>
            <a:r>
              <a:rPr lang="en-IE" dirty="0"/>
              <a:t>New students to class – consult with previous teacher.</a:t>
            </a:r>
          </a:p>
          <a:p>
            <a:r>
              <a:rPr lang="en-IE" dirty="0"/>
              <a:t>New students to school – consult with management about acquiring additional information from previous school</a:t>
            </a:r>
          </a:p>
          <a:p>
            <a:endParaRPr lang="en-IE" dirty="0"/>
          </a:p>
          <a:p>
            <a:endParaRPr lang="en-IE" dirty="0"/>
          </a:p>
        </p:txBody>
      </p:sp>
      <p:sp>
        <p:nvSpPr>
          <p:cNvPr id="4" name="Date Placeholder 3"/>
          <p:cNvSpPr>
            <a:spLocks noGrp="1"/>
          </p:cNvSpPr>
          <p:nvPr>
            <p:ph type="dt" sz="half" idx="10"/>
          </p:nvPr>
        </p:nvSpPr>
        <p:spPr/>
        <p:txBody>
          <a:bodyPr/>
          <a:lstStyle/>
          <a:p>
            <a:fld id="{C4329D65-54EE-42B6-8BBD-E73EB70FE175}" type="datetime2">
              <a:rPr lang="en-US" smtClean="0"/>
              <a:t>Monday, May 11, 2020</a:t>
            </a:fld>
            <a:endParaRPr lang="en-US" dirty="0"/>
          </a:p>
        </p:txBody>
      </p:sp>
      <p:sp>
        <p:nvSpPr>
          <p:cNvPr id="5" name="Footer Placeholder 4"/>
          <p:cNvSpPr>
            <a:spLocks noGrp="1"/>
          </p:cNvSpPr>
          <p:nvPr>
            <p:ph type="ftr" sz="quarter" idx="11"/>
          </p:nvPr>
        </p:nvSpPr>
        <p:spPr/>
        <p:txBody>
          <a:bodyPr/>
          <a:lstStyle/>
          <a:p>
            <a:r>
              <a:rPr lang="en-US" smtClean="0"/>
              <a:t>LC Calculated Grades 2020</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8</a:t>
            </a:fld>
            <a:endParaRPr lang="en-US" dirty="0"/>
          </a:p>
        </p:txBody>
      </p:sp>
    </p:spTree>
    <p:extLst>
      <p:ext uri="{BB962C8B-B14F-4D97-AF65-F5344CB8AC3E}">
        <p14:creationId xmlns:p14="http://schemas.microsoft.com/office/powerpoint/2010/main" val="3661355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A4B18-51F4-426D-A82B-B48673AB60A4}"/>
              </a:ext>
            </a:extLst>
          </p:cNvPr>
          <p:cNvSpPr>
            <a:spLocks noGrp="1"/>
          </p:cNvSpPr>
          <p:nvPr>
            <p:ph type="title"/>
          </p:nvPr>
        </p:nvSpPr>
        <p:spPr/>
        <p:txBody>
          <a:bodyPr/>
          <a:lstStyle/>
          <a:p>
            <a:r>
              <a:rPr lang="en-IE" dirty="0"/>
              <a:t>School Alignment of Marks </a:t>
            </a:r>
            <a:r>
              <a:rPr lang="en-IE" dirty="0" smtClean="0"/>
              <a:t/>
            </a:r>
            <a:br>
              <a:rPr lang="en-IE" dirty="0" smtClean="0"/>
            </a:br>
            <a:r>
              <a:rPr lang="en-IE" dirty="0" smtClean="0"/>
              <a:t> </a:t>
            </a:r>
            <a:r>
              <a:rPr lang="en-IE" dirty="0"/>
              <a:t>Step 2</a:t>
            </a:r>
          </a:p>
        </p:txBody>
      </p:sp>
      <p:sp>
        <p:nvSpPr>
          <p:cNvPr id="3" name="Content Placeholder 2">
            <a:extLst>
              <a:ext uri="{FF2B5EF4-FFF2-40B4-BE49-F238E27FC236}">
                <a16:creationId xmlns:a16="http://schemas.microsoft.com/office/drawing/2014/main" id="{7F1D2F24-7B41-47FB-ACE7-D3796080B412}"/>
              </a:ext>
            </a:extLst>
          </p:cNvPr>
          <p:cNvSpPr>
            <a:spLocks noGrp="1"/>
          </p:cNvSpPr>
          <p:nvPr>
            <p:ph idx="1"/>
          </p:nvPr>
        </p:nvSpPr>
        <p:spPr>
          <a:xfrm>
            <a:off x="684212" y="143691"/>
            <a:ext cx="8534400" cy="4343641"/>
          </a:xfrm>
        </p:spPr>
        <p:txBody>
          <a:bodyPr>
            <a:normAutofit fontScale="70000" lnSpcReduction="20000"/>
          </a:bodyPr>
          <a:lstStyle/>
          <a:p>
            <a:r>
              <a:rPr lang="en-GB" dirty="0"/>
              <a:t>Set up a subject alignment group – review the teachers’ estimated scores for the students taking that subject</a:t>
            </a:r>
          </a:p>
          <a:p>
            <a:pPr lvl="1">
              <a:buFont typeface="Courier New" panose="02070309020205020404" pitchFamily="49" charset="0"/>
              <a:buChar char="o"/>
            </a:pPr>
            <a:r>
              <a:rPr lang="en-GB" sz="2000" dirty="0"/>
              <a:t>Each subject teacher drafts the initial estimated scores and class rank order – a separate rank order is required for higher, ordinary and foundation levels where </a:t>
            </a:r>
            <a:r>
              <a:rPr lang="en-GB" sz="2000" dirty="0" smtClean="0"/>
              <a:t>relevant.</a:t>
            </a:r>
            <a:endParaRPr lang="en-GB" sz="2000" dirty="0"/>
          </a:p>
          <a:p>
            <a:pPr lvl="1">
              <a:buFont typeface="Courier New" panose="02070309020205020404" pitchFamily="49" charset="0"/>
              <a:buChar char="o"/>
            </a:pPr>
            <a:r>
              <a:rPr lang="en-GB" sz="2000" dirty="0"/>
              <a:t>All the subject teachers hold a consultative engagement, focus on ensuring process at arriving at estimated marks and rank order has been correctly applied and the marks are properly </a:t>
            </a:r>
            <a:r>
              <a:rPr lang="en-GB" sz="2000" dirty="0" smtClean="0"/>
              <a:t>aligned.</a:t>
            </a:r>
            <a:endParaRPr lang="en-GB" sz="2000" dirty="0"/>
          </a:p>
          <a:p>
            <a:pPr lvl="1">
              <a:buFont typeface="Courier New" panose="02070309020205020404" pitchFamily="49" charset="0"/>
              <a:buChar char="o"/>
            </a:pPr>
            <a:r>
              <a:rPr lang="en-GB" sz="2000" dirty="0"/>
              <a:t>Each teacher reviews </a:t>
            </a:r>
            <a:r>
              <a:rPr lang="en-GB" sz="2000" dirty="0" smtClean="0"/>
              <a:t>their class </a:t>
            </a:r>
            <a:r>
              <a:rPr lang="en-GB" sz="2000" dirty="0"/>
              <a:t>data, adjusts if necessary, and finalises a completed assessment mark form for each student.</a:t>
            </a:r>
          </a:p>
          <a:p>
            <a:pPr lvl="1">
              <a:buFont typeface="Courier New" panose="02070309020205020404" pitchFamily="49" charset="0"/>
              <a:buChar char="o"/>
            </a:pPr>
            <a:r>
              <a:rPr lang="en-GB" sz="2000" dirty="0"/>
              <a:t>Subject Alignment Group submits marks to </a:t>
            </a:r>
            <a:r>
              <a:rPr lang="en-GB" sz="2000" dirty="0" smtClean="0"/>
              <a:t>Principal </a:t>
            </a:r>
            <a:r>
              <a:rPr lang="en-GB" sz="2000" dirty="0"/>
              <a:t>, not the individual teacher</a:t>
            </a:r>
          </a:p>
          <a:p>
            <a:pPr lvl="1">
              <a:buFont typeface="Courier New" panose="02070309020205020404" pitchFamily="49" charset="0"/>
              <a:buChar char="o"/>
            </a:pPr>
            <a:r>
              <a:rPr lang="en-GB" sz="2000" dirty="0"/>
              <a:t>It is only the class teacher who can change the estimated mark or rank order</a:t>
            </a:r>
            <a:r>
              <a:rPr lang="en-GB" sz="2000" dirty="0" smtClean="0"/>
              <a:t>.</a:t>
            </a:r>
          </a:p>
          <a:p>
            <a:pPr lvl="1">
              <a:buFont typeface="Courier New" panose="02070309020205020404" pitchFamily="49" charset="0"/>
              <a:buChar char="o"/>
            </a:pPr>
            <a:endParaRPr lang="en-GB" sz="2000" dirty="0"/>
          </a:p>
          <a:p>
            <a:r>
              <a:rPr lang="en-GB" b="1" dirty="0"/>
              <a:t>One teacher subject: in-school alignment process is conducted with the Deputy Principal</a:t>
            </a:r>
          </a:p>
          <a:p>
            <a:endParaRPr lang="en-IE" dirty="0"/>
          </a:p>
        </p:txBody>
      </p:sp>
      <p:sp>
        <p:nvSpPr>
          <p:cNvPr id="4" name="Date Placeholder 3"/>
          <p:cNvSpPr>
            <a:spLocks noGrp="1"/>
          </p:cNvSpPr>
          <p:nvPr>
            <p:ph type="dt" sz="half" idx="10"/>
          </p:nvPr>
        </p:nvSpPr>
        <p:spPr/>
        <p:txBody>
          <a:bodyPr/>
          <a:lstStyle/>
          <a:p>
            <a:fld id="{55294CDB-32A9-45C4-9441-3B1F0D605799}" type="datetime2">
              <a:rPr lang="en-US" smtClean="0"/>
              <a:t>Monday, May 11, 2020</a:t>
            </a:fld>
            <a:endParaRPr lang="en-US" dirty="0"/>
          </a:p>
        </p:txBody>
      </p:sp>
      <p:sp>
        <p:nvSpPr>
          <p:cNvPr id="5" name="Footer Placeholder 4"/>
          <p:cNvSpPr>
            <a:spLocks noGrp="1"/>
          </p:cNvSpPr>
          <p:nvPr>
            <p:ph type="ftr" sz="quarter" idx="11"/>
          </p:nvPr>
        </p:nvSpPr>
        <p:spPr/>
        <p:txBody>
          <a:bodyPr/>
          <a:lstStyle/>
          <a:p>
            <a:r>
              <a:rPr lang="en-US" smtClean="0"/>
              <a:t>LC Calculated Grades 2020</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9</a:t>
            </a:fld>
            <a:endParaRPr lang="en-US" dirty="0"/>
          </a:p>
        </p:txBody>
      </p:sp>
    </p:spTree>
    <p:extLst>
      <p:ext uri="{BB962C8B-B14F-4D97-AF65-F5344CB8AC3E}">
        <p14:creationId xmlns:p14="http://schemas.microsoft.com/office/powerpoint/2010/main" val="4001812914"/>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033D71B87A3D42AADED70AC99B8FC7" ma:contentTypeVersion="27" ma:contentTypeDescription="Create a new document." ma:contentTypeScope="" ma:versionID="49bb2747cee1266b035e6bf933d79298">
  <xsd:schema xmlns:xsd="http://www.w3.org/2001/XMLSchema" xmlns:xs="http://www.w3.org/2001/XMLSchema" xmlns:p="http://schemas.microsoft.com/office/2006/metadata/properties" xmlns:ns3="a281db84-f67f-4654-b963-700a379d764e" xmlns:ns4="f2c80dd6-5fb7-4b0d-b916-6a820a88d576" targetNamespace="http://schemas.microsoft.com/office/2006/metadata/properties" ma:root="true" ma:fieldsID="463ffcadfa8a1e454fa44ef6d08480bd" ns3:_="" ns4:_="">
    <xsd:import namespace="a281db84-f67f-4654-b963-700a379d764e"/>
    <xsd:import namespace="f2c80dd6-5fb7-4b0d-b916-6a820a88d576"/>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CultureName" minOccurs="0"/>
                <xsd:element ref="ns4:Has_Teacher_Only_SectionGroup" minOccurs="0"/>
                <xsd:element ref="ns4:Is_Collaboration_Space_Locked"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81db84-f67f-4654-b963-700a379d764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c80dd6-5fb7-4b0d-b916-6a820a88d576" elementFormDefault="qualified">
    <xsd:import namespace="http://schemas.microsoft.com/office/2006/documentManagement/types"/>
    <xsd:import namespace="http://schemas.microsoft.com/office/infopath/2007/PartnerControls"/>
    <xsd:element name="NotebookType" ma:index="11" nillable="true" ma:displayName="Notebook Type" ma:indexed="tru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AppVersion" ma:index="15" nillable="true" ma:displayName="App Version" ma:internalName="AppVersion">
      <xsd:simpleType>
        <xsd:restriction base="dms:Text"/>
      </xsd:simpleType>
    </xsd:element>
    <xsd:element name="Teachers" ma:index="16"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7"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8"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9" nillable="true" ma:displayName="Invited Teachers" ma:internalName="Invited_Teachers">
      <xsd:simpleType>
        <xsd:restriction base="dms:Note">
          <xsd:maxLength value="255"/>
        </xsd:restriction>
      </xsd:simpleType>
    </xsd:element>
    <xsd:element name="Invited_Students" ma:index="20" nillable="true" ma:displayName="Invited Students" ma:internalName="Invited_Students">
      <xsd:simpleType>
        <xsd:restriction base="dms:Note">
          <xsd:maxLength value="255"/>
        </xsd:restriction>
      </xsd:simpleType>
    </xsd:element>
    <xsd:element name="Self_Registration_Enabled" ma:index="21" nillable="true" ma:displayName="Self_Registration_Enabled" ma:internalName="Self_Registration_Enabled">
      <xsd:simpleType>
        <xsd:restriction base="dms:Boolean"/>
      </xsd:simpleType>
    </xsd:element>
    <xsd:element name="CultureName" ma:index="22" nillable="true" ma:displayName="Culture Name" ma:internalName="CultureName">
      <xsd:simpleType>
        <xsd:restriction base="dms:Text"/>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Metadata" ma:index="25" nillable="true" ma:displayName="MediaServiceMetadata" ma:description="" ma:hidden="true" ma:internalName="MediaServiceMetadata" ma:readOnly="true">
      <xsd:simpleType>
        <xsd:restriction base="dms:Note"/>
      </xsd:simpleType>
    </xsd:element>
    <xsd:element name="MediaServiceFastMetadata" ma:index="26" nillable="true" ma:displayName="MediaServiceFastMetadata" ma:description="" ma:hidden="true" ma:internalName="MediaServiceFastMetadata" ma:readOnly="true">
      <xsd:simpleType>
        <xsd:restriction base="dms:Note"/>
      </xsd:simpleType>
    </xsd:element>
    <xsd:element name="MediaServiceDateTaken" ma:index="27" nillable="true" ma:displayName="MediaServiceDateTaken" ma:description="" ma:hidden="true" ma:internalName="MediaServiceDateTaken" ma:readOnly="true">
      <xsd:simpleType>
        <xsd:restriction base="dms:Text"/>
      </xsd:simpleType>
    </xsd:element>
    <xsd:element name="MediaServiceAutoTags" ma:index="28" nillable="true" ma:displayName="MediaServiceAutoTags" ma:description="" ma:internalName="MediaServiceAutoTags" ma:readOnly="true">
      <xsd:simpleType>
        <xsd:restriction base="dms:Text"/>
      </xsd:simpleType>
    </xsd:element>
    <xsd:element name="MediaServiceLocation" ma:index="29" nillable="true" ma:displayName="MediaServiceLocation" ma:description="" ma:internalName="MediaServiceLocation" ma:readOnly="true">
      <xsd:simpleType>
        <xsd:restriction base="dms:Text"/>
      </xsd:simpleType>
    </xsd:element>
    <xsd:element name="MediaServiceOCR" ma:index="30" nillable="true" ma:displayName="MediaServiceOCR" ma:internalName="MediaServiceOCR" ma:readOnly="true">
      <xsd:simpleType>
        <xsd:restriction base="dms:Note">
          <xsd:maxLength value="255"/>
        </xsd:restriction>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AutoKeyPoints" ma:index="33" nillable="true" ma:displayName="MediaServiceAutoKeyPoints" ma:hidden="true" ma:internalName="MediaServiceAutoKeyPoints" ma:readOnly="true">
      <xsd:simpleType>
        <xsd:restriction base="dms:Note"/>
      </xsd:simpleType>
    </xsd:element>
    <xsd:element name="MediaServiceKeyPoints" ma:index="3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achers xmlns="f2c80dd6-5fb7-4b0d-b916-6a820a88d576">
      <UserInfo>
        <DisplayName/>
        <AccountId xsi:nil="true"/>
        <AccountType/>
      </UserInfo>
    </Teachers>
    <Students xmlns="f2c80dd6-5fb7-4b0d-b916-6a820a88d576">
      <UserInfo>
        <DisplayName/>
        <AccountId xsi:nil="true"/>
        <AccountType/>
      </UserInfo>
    </Students>
    <DefaultSectionNames xmlns="f2c80dd6-5fb7-4b0d-b916-6a820a88d576" xsi:nil="true"/>
    <Student_Groups xmlns="f2c80dd6-5fb7-4b0d-b916-6a820a88d576">
      <UserInfo>
        <DisplayName/>
        <AccountId xsi:nil="true"/>
        <AccountType/>
      </UserInfo>
    </Student_Groups>
    <AppVersion xmlns="f2c80dd6-5fb7-4b0d-b916-6a820a88d576" xsi:nil="true"/>
    <Owner xmlns="f2c80dd6-5fb7-4b0d-b916-6a820a88d576">
      <UserInfo>
        <DisplayName/>
        <AccountId xsi:nil="true"/>
        <AccountType/>
      </UserInfo>
    </Owner>
    <Has_Teacher_Only_SectionGroup xmlns="f2c80dd6-5fb7-4b0d-b916-6a820a88d576" xsi:nil="true"/>
    <Invited_Teachers xmlns="f2c80dd6-5fb7-4b0d-b916-6a820a88d576" xsi:nil="true"/>
    <NotebookType xmlns="f2c80dd6-5fb7-4b0d-b916-6a820a88d576" xsi:nil="true"/>
    <FolderType xmlns="f2c80dd6-5fb7-4b0d-b916-6a820a88d576" xsi:nil="true"/>
    <Is_Collaboration_Space_Locked xmlns="f2c80dd6-5fb7-4b0d-b916-6a820a88d576" xsi:nil="true"/>
    <CultureName xmlns="f2c80dd6-5fb7-4b0d-b916-6a820a88d576" xsi:nil="true"/>
    <Self_Registration_Enabled xmlns="f2c80dd6-5fb7-4b0d-b916-6a820a88d576" xsi:nil="true"/>
    <Invited_Students xmlns="f2c80dd6-5fb7-4b0d-b916-6a820a88d576" xsi:nil="true"/>
  </documentManagement>
</p:properties>
</file>

<file path=customXml/itemProps1.xml><?xml version="1.0" encoding="utf-8"?>
<ds:datastoreItem xmlns:ds="http://schemas.openxmlformats.org/officeDocument/2006/customXml" ds:itemID="{2F767644-E4D1-40AA-9AFC-2165827927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81db84-f67f-4654-b963-700a379d764e"/>
    <ds:schemaRef ds:uri="f2c80dd6-5fb7-4b0d-b916-6a820a88d5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F89FFB-C3E0-4E55-9225-31ECA0AE1A36}">
  <ds:schemaRefs>
    <ds:schemaRef ds:uri="http://schemas.microsoft.com/sharepoint/v3/contenttype/forms"/>
  </ds:schemaRefs>
</ds:datastoreItem>
</file>

<file path=customXml/itemProps3.xml><?xml version="1.0" encoding="utf-8"?>
<ds:datastoreItem xmlns:ds="http://schemas.openxmlformats.org/officeDocument/2006/customXml" ds:itemID="{1CF328E6-51F1-4210-A4F7-415B4F26AB62}">
  <ds:schemaRefs>
    <ds:schemaRef ds:uri="a281db84-f67f-4654-b963-700a379d764e"/>
    <ds:schemaRef ds:uri="http://purl.org/dc/terms/"/>
    <ds:schemaRef ds:uri="http://schemas.microsoft.com/office/2006/documentManagement/types"/>
    <ds:schemaRef ds:uri="http://schemas.microsoft.com/office/2006/metadata/properties"/>
    <ds:schemaRef ds:uri="http://purl.org/dc/elements/1.1/"/>
    <ds:schemaRef ds:uri="http://schemas.microsoft.com/office/infopath/2007/PartnerControls"/>
    <ds:schemaRef ds:uri="f2c80dd6-5fb7-4b0d-b916-6a820a88d576"/>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1133</Words>
  <Application>Microsoft Office PowerPoint</Application>
  <PresentationFormat>Widescreen</PresentationFormat>
  <Paragraphs>129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Century Gothic</vt:lpstr>
      <vt:lpstr>Courier New</vt:lpstr>
      <vt:lpstr>Wingdings 3</vt:lpstr>
      <vt:lpstr>Slice</vt:lpstr>
      <vt:lpstr>A Guide to Calculated Grades for Leaving Certificate students 2020</vt:lpstr>
      <vt:lpstr>Calculated Grades</vt:lpstr>
      <vt:lpstr>Principles underpinning Calculated Grades </vt:lpstr>
      <vt:lpstr>Role of the School</vt:lpstr>
      <vt:lpstr>Teacher’s estimation – Step 1</vt:lpstr>
      <vt:lpstr>Additional assessments</vt:lpstr>
      <vt:lpstr>Other considerations…</vt:lpstr>
      <vt:lpstr>Other considerations 2.</vt:lpstr>
      <vt:lpstr>School Alignment of Marks   Step 2</vt:lpstr>
      <vt:lpstr>Oversight of marks/ranking process by Principal – Step 3</vt:lpstr>
      <vt:lpstr>Why might Principal return data sets</vt:lpstr>
      <vt:lpstr>National Standardisation: completed by SEC</vt:lpstr>
      <vt:lpstr>Issuing of Results</vt:lpstr>
      <vt:lpstr>Ensuring Objectivity and Fairness</vt:lpstr>
      <vt:lpstr>Appeals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2020-05-10T19:47:05Z</dcterms:created>
  <dcterms:modified xsi:type="dcterms:W3CDTF">2020-05-11T14:42:51Z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0x0101004D033D71B87A3D42AADED70AC99B8FC7</vt:lpwstr>
  </property>
</Properties>
</file>